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0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13" autoAdjust="0"/>
    <p:restoredTop sz="94660"/>
  </p:normalViewPr>
  <p:slideViewPr>
    <p:cSldViewPr snapToGrid="0">
      <p:cViewPr>
        <p:scale>
          <a:sx n="101" d="100"/>
          <a:sy n="101" d="100"/>
        </p:scale>
        <p:origin x="-90" y="-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D027-DDC0-453B-9639-507BCBA1EEF7}" type="datetimeFigureOut">
              <a:rPr lang="he-IL" smtClean="0"/>
              <a:t>ט'/חשון/תשע"ט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AD348-D504-4FFD-9816-E4B13EC6547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4248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D027-DDC0-453B-9639-507BCBA1EEF7}" type="datetimeFigureOut">
              <a:rPr lang="he-IL" smtClean="0"/>
              <a:t>ט'/חשון/תשע"ט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AD348-D504-4FFD-9816-E4B13EC6547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0360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D027-DDC0-453B-9639-507BCBA1EEF7}" type="datetimeFigureOut">
              <a:rPr lang="he-IL" smtClean="0"/>
              <a:t>ט'/חשון/תשע"ט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AD348-D504-4FFD-9816-E4B13EC6547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8133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D027-DDC0-453B-9639-507BCBA1EEF7}" type="datetimeFigureOut">
              <a:rPr lang="he-IL" smtClean="0"/>
              <a:t>ט'/חשון/תשע"ט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AD348-D504-4FFD-9816-E4B13EC6547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23064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D027-DDC0-453B-9639-507BCBA1EEF7}" type="datetimeFigureOut">
              <a:rPr lang="he-IL" smtClean="0"/>
              <a:t>ט'/חשון/תשע"ט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AD348-D504-4FFD-9816-E4B13EC6547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77323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D027-DDC0-453B-9639-507BCBA1EEF7}" type="datetimeFigureOut">
              <a:rPr lang="he-IL" smtClean="0"/>
              <a:t>ט'/חשון/תשע"ט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AD348-D504-4FFD-9816-E4B13EC6547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55732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D027-DDC0-453B-9639-507BCBA1EEF7}" type="datetimeFigureOut">
              <a:rPr lang="he-IL" smtClean="0"/>
              <a:t>ט'/חשון/תשע"ט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AD348-D504-4FFD-9816-E4B13EC6547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82490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D027-DDC0-453B-9639-507BCBA1EEF7}" type="datetimeFigureOut">
              <a:rPr lang="he-IL" smtClean="0"/>
              <a:t>ט'/חשון/תשע"ט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AD348-D504-4FFD-9816-E4B13EC6547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35503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D027-DDC0-453B-9639-507BCBA1EEF7}" type="datetimeFigureOut">
              <a:rPr lang="he-IL" smtClean="0"/>
              <a:t>ט'/חשון/תשע"ט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AD348-D504-4FFD-9816-E4B13EC6547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7354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D027-DDC0-453B-9639-507BCBA1EEF7}" type="datetimeFigureOut">
              <a:rPr lang="he-IL" smtClean="0"/>
              <a:t>ט'/חשון/תשע"ט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AD348-D504-4FFD-9816-E4B13EC6547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548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D027-DDC0-453B-9639-507BCBA1EEF7}" type="datetimeFigureOut">
              <a:rPr lang="he-IL" smtClean="0"/>
              <a:t>ט'/חשון/תשע"ט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AD348-D504-4FFD-9816-E4B13EC6547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1549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BD027-DDC0-453B-9639-507BCBA1EEF7}" type="datetimeFigureOut">
              <a:rPr lang="he-IL" smtClean="0"/>
              <a:t>ט'/חשון/תשע"ט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AD348-D504-4FFD-9816-E4B13EC6547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04541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2385753" y="1208088"/>
            <a:ext cx="76231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1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pitchFamily="34" charset="0"/>
              </a:defRPr>
            </a:lvl2pPr>
            <a:lvl3pPr algn="l" rtl="1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pitchFamily="34" charset="0"/>
              </a:defRPr>
            </a:lvl3pPr>
            <a:lvl4pPr algn="l" rtl="1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pitchFamily="34" charset="0"/>
              </a:defRPr>
            </a:lvl4pPr>
            <a:lvl5pPr algn="l" rtl="1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pitchFamily="34" charset="0"/>
              </a:defRPr>
            </a:lvl5pPr>
            <a:lvl6pPr marL="457200" algn="l" rtl="1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pitchFamily="34" charset="0"/>
              </a:defRPr>
            </a:lvl6pPr>
            <a:lvl7pPr marL="914400" algn="l" rtl="1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pitchFamily="34" charset="0"/>
              </a:defRPr>
            </a:lvl7pPr>
            <a:lvl8pPr marL="1371600" algn="l" rtl="1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pitchFamily="34" charset="0"/>
              </a:defRPr>
            </a:lvl8pPr>
            <a:lvl9pPr marL="1828800" algn="l" rtl="1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e-IL" altLang="he-IL" kern="0" dirty="0" smtClean="0">
                <a:cs typeface="David Transparent" panose="020E0502060401010101" pitchFamily="34" charset="-79"/>
              </a:rPr>
              <a:t>הדרכה לשימוש במאגרי</a:t>
            </a:r>
            <a:endParaRPr lang="en-US" altLang="he-IL" kern="0" dirty="0" smtClean="0">
              <a:cs typeface="David Transparent" panose="020E0502060401010101" pitchFamily="34" charset="-79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753" y="2628179"/>
            <a:ext cx="842486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9083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94905" y="149630"/>
            <a:ext cx="10515600" cy="681644"/>
          </a:xfrm>
        </p:spPr>
        <p:txBody>
          <a:bodyPr>
            <a:normAutofit/>
          </a:bodyPr>
          <a:lstStyle/>
          <a:p>
            <a:r>
              <a:rPr lang="he-IL" sz="4000" dirty="0" smtClean="0"/>
              <a:t>תוצאות חיפוש והגבלת תוצאות</a:t>
            </a:r>
            <a:endParaRPr lang="he-IL" sz="4000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0" y="831274"/>
            <a:ext cx="12040101" cy="5769032"/>
          </a:xfr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413031" y="4110932"/>
            <a:ext cx="2422920" cy="7620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e-IL" altLang="he-IL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ניתן להגביל תוצאות </a:t>
            </a:r>
            <a:r>
              <a:rPr lang="he-IL" altLang="he-IL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לפי </a:t>
            </a:r>
            <a:r>
              <a:rPr lang="he-IL" altLang="he-IL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פרמטרים שונים </a:t>
            </a:r>
            <a:endParaRPr lang="en-US" altLang="he-IL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133004" y="3715790"/>
            <a:ext cx="1361901" cy="15212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8" name="מחבר חץ ישר 7"/>
          <p:cNvCxnSpPr/>
          <p:nvPr/>
        </p:nvCxnSpPr>
        <p:spPr>
          <a:xfrm flipH="1">
            <a:off x="1579259" y="4389120"/>
            <a:ext cx="698428" cy="166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413029" y="5652539"/>
            <a:ext cx="2947987" cy="760413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e-IL" altLang="he-IL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ניתן להגביל גם לפי סוג החומר (אקדמי, תזות, מגזינים ועוד). </a:t>
            </a:r>
            <a:endParaRPr lang="en-US" altLang="he-IL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133004" y="5328458"/>
            <a:ext cx="1230283" cy="1371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5" name="מחבר חץ ישר 14"/>
          <p:cNvCxnSpPr/>
          <p:nvPr/>
        </p:nvCxnSpPr>
        <p:spPr>
          <a:xfrm flipH="1">
            <a:off x="1579259" y="6018415"/>
            <a:ext cx="69842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515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9878" y="673331"/>
            <a:ext cx="9832244" cy="5503632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8" name="מלבן 7"/>
          <p:cNvSpPr/>
          <p:nvPr/>
        </p:nvSpPr>
        <p:spPr>
          <a:xfrm>
            <a:off x="3956858" y="3300153"/>
            <a:ext cx="598517" cy="36576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0" name="מחבר חץ ישר 9"/>
          <p:cNvCxnSpPr/>
          <p:nvPr/>
        </p:nvCxnSpPr>
        <p:spPr>
          <a:xfrm flipH="1" flipV="1">
            <a:off x="4729942" y="3483033"/>
            <a:ext cx="1787236" cy="648391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6542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6"/>
          <p:cNvSpPr txBox="1">
            <a:spLocks/>
          </p:cNvSpPr>
          <p:nvPr/>
        </p:nvSpPr>
        <p:spPr>
          <a:xfrm>
            <a:off x="2261062" y="365125"/>
            <a:ext cx="9092737" cy="723842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dirty="0" smtClean="0"/>
              <a:t>כניסה למאגרי מידע</a:t>
            </a:r>
            <a:endParaRPr lang="he-IL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734" y="1349958"/>
            <a:ext cx="6420786" cy="5148714"/>
          </a:xfrm>
          <a:prstGeom prst="rect">
            <a:avLst/>
          </a:prstGeom>
          <a:ln w="28575">
            <a:solidFill>
              <a:srgbClr val="2504EC"/>
            </a:solidFill>
          </a:ln>
        </p:spPr>
      </p:pic>
      <p:sp>
        <p:nvSpPr>
          <p:cNvPr id="7" name="מלבן 6"/>
          <p:cNvSpPr/>
          <p:nvPr/>
        </p:nvSpPr>
        <p:spPr>
          <a:xfrm>
            <a:off x="6155487" y="3924315"/>
            <a:ext cx="1517515" cy="1225685"/>
          </a:xfrm>
          <a:prstGeom prst="rect">
            <a:avLst/>
          </a:prstGeom>
          <a:noFill/>
          <a:ln w="76200">
            <a:solidFill>
              <a:srgbClr val="2504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8639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000" dirty="0" smtClean="0"/>
              <a:t>כניסת משתמש</a:t>
            </a:r>
            <a:endParaRPr lang="he-IL" sz="4000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5178" y="1840074"/>
            <a:ext cx="10461643" cy="4322439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377440" y="4071562"/>
            <a:ext cx="2646391" cy="1173769"/>
          </a:xfrm>
          <a:prstGeom prst="rect">
            <a:avLst/>
          </a:prstGeom>
          <a:solidFill>
            <a:srgbClr val="FFFFFF"/>
          </a:solidFill>
          <a:ln w="762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e-IL" altLang="he-IL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מקלידים בשם משתמש ובסיסמא את מספר תעודת </a:t>
            </a:r>
            <a:r>
              <a:rPr lang="he-IL" altLang="he-IL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זהות (ללא 0 בהתחלה).</a:t>
            </a:r>
            <a:endParaRPr lang="en-US" altLang="he-IL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248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3150" y="1825625"/>
            <a:ext cx="9060650" cy="4351338"/>
          </a:xfrm>
          <a:prstGeom prst="rect">
            <a:avLst/>
          </a:prstGeom>
        </p:spPr>
      </p:pic>
      <p:sp>
        <p:nvSpPr>
          <p:cNvPr id="2" name="אליפסה 1"/>
          <p:cNvSpPr/>
          <p:nvPr/>
        </p:nvSpPr>
        <p:spPr>
          <a:xfrm>
            <a:off x="8748073" y="4534293"/>
            <a:ext cx="2007911" cy="518474"/>
          </a:xfrm>
          <a:prstGeom prst="ellipse">
            <a:avLst/>
          </a:prstGeom>
          <a:noFill/>
          <a:ln w="44450">
            <a:solidFill>
              <a:srgbClr val="3600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48744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תחילת חיפוש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00712"/>
            <a:ext cx="10515600" cy="3401164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8106519" y="5444836"/>
            <a:ext cx="2025535" cy="962834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e-IL" altLang="he-IL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יש להזין את ערך החיפוש וללחוץ על </a:t>
            </a:r>
            <a:r>
              <a:rPr lang="en-US" altLang="he-IL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</a:t>
            </a:r>
            <a:r>
              <a:rPr lang="he-IL" altLang="he-IL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he-IL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2269375" y="3408218"/>
            <a:ext cx="7539643" cy="5070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9983584" y="3391593"/>
            <a:ext cx="1288473" cy="5070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0" name="מחבר חץ ישר 9"/>
          <p:cNvCxnSpPr/>
          <p:nvPr/>
        </p:nvCxnSpPr>
        <p:spPr>
          <a:xfrm flipV="1">
            <a:off x="9983584" y="3915296"/>
            <a:ext cx="1030780" cy="149701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חץ ישר 8"/>
          <p:cNvCxnSpPr/>
          <p:nvPr/>
        </p:nvCxnSpPr>
        <p:spPr>
          <a:xfrm flipH="1" flipV="1">
            <a:off x="5410986" y="3780148"/>
            <a:ext cx="2695533" cy="175873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087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79516" y="225223"/>
            <a:ext cx="10515600" cy="939973"/>
          </a:xfrm>
        </p:spPr>
        <p:txBody>
          <a:bodyPr>
            <a:normAutofit/>
          </a:bodyPr>
          <a:lstStyle/>
          <a:p>
            <a:r>
              <a:rPr lang="he-IL" sz="4000" dirty="0" smtClean="0"/>
              <a:t>שדות חיפוש לבחירה</a:t>
            </a:r>
            <a:endParaRPr lang="he-IL" sz="4000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788597" y="1042267"/>
            <a:ext cx="4897437" cy="8651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e-IL" altLang="he-IL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ניתן לחפש מילה בשדות שונים:</a:t>
            </a:r>
            <a:r>
              <a:rPr lang="en-US" altLang="he-IL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e-IL" altLang="he-IL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כותרת </a:t>
            </a:r>
            <a:r>
              <a:rPr lang="he-IL" altLang="he-IL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בלבד (</a:t>
            </a:r>
            <a:r>
              <a:rPr lang="en-US" altLang="he-IL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he-IL" altLang="he-IL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מחבר (</a:t>
            </a:r>
            <a:r>
              <a:rPr lang="en-US" altLang="he-IL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he-IL" altLang="he-IL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ועוד. </a:t>
            </a:r>
            <a:endParaRPr lang="en-US" altLang="he-IL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מציין מיקום תוכן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128" y="2044959"/>
            <a:ext cx="9299400" cy="4351338"/>
          </a:xfrm>
        </p:spPr>
      </p:pic>
      <p:sp>
        <p:nvSpPr>
          <p:cNvPr id="13" name="מלבן 12"/>
          <p:cNvSpPr/>
          <p:nvPr/>
        </p:nvSpPr>
        <p:spPr>
          <a:xfrm>
            <a:off x="7971905" y="2635135"/>
            <a:ext cx="1745673" cy="2826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0463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אופציית הקיטום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15282"/>
            <a:ext cx="10515600" cy="3372023"/>
          </a:xfr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00125" y="1284288"/>
            <a:ext cx="7489825" cy="936625"/>
          </a:xfrm>
          <a:prstGeom prst="rect">
            <a:avLst/>
          </a:prstGeom>
          <a:solidFill>
            <a:srgbClr val="FFFFFF"/>
          </a:solidFill>
          <a:ln w="762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e-IL" altLang="he-IL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הוספת כוכבית (*) באמצע מילה עוזרת להרחיב את תוצאות החיפוש.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e-IL" altLang="he-IL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לדוגמא:</a:t>
            </a:r>
            <a:r>
              <a:rPr lang="en-US" altLang="he-IL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-IL" altLang="he-IL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אם נכתוב </a:t>
            </a:r>
            <a:r>
              <a:rPr lang="en-US" altLang="he-IL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Nurs</a:t>
            </a:r>
            <a:r>
              <a:rPr lang="en-US" altLang="he-IL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he-IL" altLang="he-IL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נקבל: </a:t>
            </a:r>
            <a:r>
              <a:rPr lang="en-US" altLang="he-IL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Nursing, Nurses, Nurse</a:t>
            </a:r>
            <a:r>
              <a:rPr lang="he-IL" altLang="he-IL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וכן הלאה. </a:t>
            </a:r>
            <a:endParaRPr lang="en-US" altLang="he-IL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025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79517" y="173934"/>
            <a:ext cx="10515600" cy="898410"/>
          </a:xfrm>
        </p:spPr>
        <p:txBody>
          <a:bodyPr>
            <a:normAutofit/>
          </a:bodyPr>
          <a:lstStyle/>
          <a:p>
            <a:r>
              <a:rPr lang="he-IL" sz="4000" dirty="0" smtClean="0"/>
              <a:t>אופציות חיפוש שימושיות</a:t>
            </a:r>
            <a:endParaRPr lang="he-IL" sz="4000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84" y="955964"/>
            <a:ext cx="10806545" cy="5461461"/>
          </a:xfr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434994" y="3025948"/>
            <a:ext cx="3902075" cy="415925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e-IL" altLang="he-IL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לקבלת טקסטים מלאים בלבד, לסמן ב- </a:t>
            </a:r>
            <a:r>
              <a:rPr lang="en-US" altLang="he-IL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6" name="מלבן 5"/>
          <p:cNvSpPr/>
          <p:nvPr/>
        </p:nvSpPr>
        <p:spPr>
          <a:xfrm>
            <a:off x="1346662" y="3025948"/>
            <a:ext cx="623454" cy="4159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9" name="מחבר חץ ישר 8"/>
          <p:cNvCxnSpPr/>
          <p:nvPr/>
        </p:nvCxnSpPr>
        <p:spPr>
          <a:xfrm flipH="1">
            <a:off x="2019993" y="3225597"/>
            <a:ext cx="365124" cy="83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908818" y="4496781"/>
            <a:ext cx="3267538" cy="723613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e-IL" altLang="he-IL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לקבלת מאמרים מחקריים בלבד, לסמן </a:t>
            </a:r>
            <a:r>
              <a:rPr lang="he-IL" altLang="he-IL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ב- </a:t>
            </a:r>
            <a:r>
              <a:rPr lang="en-US" altLang="he-IL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12" name="מלבן 11"/>
          <p:cNvSpPr/>
          <p:nvPr/>
        </p:nvSpPr>
        <p:spPr>
          <a:xfrm>
            <a:off x="1346662" y="4567842"/>
            <a:ext cx="1038455" cy="3699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4" name="מחבר חץ ישר 13"/>
          <p:cNvCxnSpPr/>
          <p:nvPr/>
        </p:nvCxnSpPr>
        <p:spPr>
          <a:xfrm flipH="1">
            <a:off x="2385117" y="4752801"/>
            <a:ext cx="38302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8219036" y="2429353"/>
            <a:ext cx="2303463" cy="414337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e-IL" altLang="he-IL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להגבלת שנות החיפוש</a:t>
            </a:r>
            <a:endParaRPr lang="en-US" altLang="he-IL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מלבן 19"/>
          <p:cNvSpPr/>
          <p:nvPr/>
        </p:nvSpPr>
        <p:spPr>
          <a:xfrm>
            <a:off x="6386946" y="3441873"/>
            <a:ext cx="4065890" cy="3819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2" name="מחבר חץ ישר 21"/>
          <p:cNvCxnSpPr/>
          <p:nvPr/>
        </p:nvCxnSpPr>
        <p:spPr>
          <a:xfrm>
            <a:off x="9252065" y="2967644"/>
            <a:ext cx="0" cy="34082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230237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127</Words>
  <Application>Microsoft Office PowerPoint</Application>
  <PresentationFormat>מותאם אישית</PresentationFormat>
  <Paragraphs>18</Paragraphs>
  <Slides>10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1" baseType="lpstr">
      <vt:lpstr>ערכת נושא Office</vt:lpstr>
      <vt:lpstr>מצגת של PowerPoint</vt:lpstr>
      <vt:lpstr>מצגת של PowerPoint</vt:lpstr>
      <vt:lpstr>מצגת של PowerPoint</vt:lpstr>
      <vt:lpstr>כניסת משתמש</vt:lpstr>
      <vt:lpstr>מצגת של PowerPoint</vt:lpstr>
      <vt:lpstr>תחילת חיפוש</vt:lpstr>
      <vt:lpstr>שדות חיפוש לבחירה</vt:lpstr>
      <vt:lpstr>אופציית הקיטום</vt:lpstr>
      <vt:lpstr>אופציות חיפוש שימושיות</vt:lpstr>
      <vt:lpstr>תוצאות חיפוש והגבלת תוצאות</vt:lpstr>
    </vt:vector>
  </TitlesOfParts>
  <Company>IAC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ספריה</dc:creator>
  <cp:lastModifiedBy>יוליה ויגוטוב</cp:lastModifiedBy>
  <cp:revision>35</cp:revision>
  <dcterms:created xsi:type="dcterms:W3CDTF">2018-10-17T11:25:27Z</dcterms:created>
  <dcterms:modified xsi:type="dcterms:W3CDTF">2018-10-18T08:47:33Z</dcterms:modified>
</cp:coreProperties>
</file>