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94660"/>
  </p:normalViewPr>
  <p:slideViewPr>
    <p:cSldViewPr snapToGrid="0">
      <p:cViewPr>
        <p:scale>
          <a:sx n="70" d="100"/>
          <a:sy n="70" d="100"/>
        </p:scale>
        <p:origin x="-47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189125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2363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75808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305601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111012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301176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387015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109280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259443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78005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E1E97DC6-1D83-443A-988A-B60CE02C72CD}" type="datetimeFigureOut">
              <a:rPr lang="he-IL" smtClean="0"/>
              <a:t>ז'/אדר 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E4A2728-7A38-43E5-A92A-CAB90A6DB842}" type="slidenum">
              <a:rPr lang="he-IL" smtClean="0"/>
              <a:t>‹#›</a:t>
            </a:fld>
            <a:endParaRPr lang="he-IL"/>
          </a:p>
        </p:txBody>
      </p:sp>
    </p:spTree>
    <p:extLst>
      <p:ext uri="{BB962C8B-B14F-4D97-AF65-F5344CB8AC3E}">
        <p14:creationId xmlns:p14="http://schemas.microsoft.com/office/powerpoint/2010/main" val="101236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E97DC6-1D83-443A-988A-B60CE02C72CD}" type="datetimeFigureOut">
              <a:rPr lang="he-IL" smtClean="0"/>
              <a:t>ז'/אדר 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4A2728-7A38-43E5-A92A-CAB90A6DB842}" type="slidenum">
              <a:rPr lang="he-IL" smtClean="0"/>
              <a:t>‹#›</a:t>
            </a:fld>
            <a:endParaRPr lang="he-IL"/>
          </a:p>
        </p:txBody>
      </p:sp>
    </p:spTree>
    <p:extLst>
      <p:ext uri="{BB962C8B-B14F-4D97-AF65-F5344CB8AC3E}">
        <p14:creationId xmlns:p14="http://schemas.microsoft.com/office/powerpoint/2010/main" val="384566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library@iac.ac.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518627" y="415781"/>
            <a:ext cx="9144000" cy="797877"/>
          </a:xfrm>
        </p:spPr>
        <p:txBody>
          <a:bodyPr>
            <a:normAutofit/>
          </a:bodyPr>
          <a:lstStyle/>
          <a:p>
            <a:pPr algn="r"/>
            <a:r>
              <a:rPr lang="he-IL" sz="4000" b="1" dirty="0">
                <a:latin typeface="Arial" panose="020B0604020202020204" pitchFamily="34" charset="0"/>
                <a:cs typeface="Arial" panose="020B0604020202020204" pitchFamily="34" charset="0"/>
              </a:rPr>
              <a:t>הכניסה לקטלוג מתבצעת דרך אתר המכללה</a:t>
            </a:r>
            <a:endParaRPr lang="he-IL" sz="4000" dirty="0"/>
          </a:p>
        </p:txBody>
      </p:sp>
      <p:pic>
        <p:nvPicPr>
          <p:cNvPr id="5" name="תמונה 4"/>
          <p:cNvPicPr>
            <a:picLocks noChangeAspect="1"/>
          </p:cNvPicPr>
          <p:nvPr/>
        </p:nvPicPr>
        <p:blipFill>
          <a:blip r:embed="rId2"/>
          <a:stretch>
            <a:fillRect/>
          </a:stretch>
        </p:blipFill>
        <p:spPr>
          <a:xfrm>
            <a:off x="365760" y="1521229"/>
            <a:ext cx="11296867" cy="4993057"/>
          </a:xfrm>
          <a:prstGeom prst="rect">
            <a:avLst/>
          </a:prstGeom>
        </p:spPr>
      </p:pic>
      <p:sp>
        <p:nvSpPr>
          <p:cNvPr id="3" name="מלבן 2"/>
          <p:cNvSpPr/>
          <p:nvPr/>
        </p:nvSpPr>
        <p:spPr>
          <a:xfrm>
            <a:off x="3483033" y="3931920"/>
            <a:ext cx="756458" cy="3075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חץ ישר 5"/>
          <p:cNvCxnSpPr/>
          <p:nvPr/>
        </p:nvCxnSpPr>
        <p:spPr>
          <a:xfrm flipH="1" flipV="1">
            <a:off x="4305992" y="4081549"/>
            <a:ext cx="1064029" cy="374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9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740468"/>
          </a:xfrm>
        </p:spPr>
        <p:txBody>
          <a:bodyPr>
            <a:normAutofit/>
          </a:bodyPr>
          <a:lstStyle/>
          <a:p>
            <a:r>
              <a:rPr lang="he-IL" sz="4000" b="1" dirty="0">
                <a:latin typeface="Arial" panose="020B0604020202020204" pitchFamily="34" charset="0"/>
                <a:cs typeface="Arial" panose="020B0604020202020204" pitchFamily="34" charset="0"/>
              </a:rPr>
              <a:t>חיפוש מתקדם</a:t>
            </a:r>
            <a:endParaRPr lang="he-IL" sz="4000" dirty="0">
              <a:latin typeface="Arial" panose="020B0604020202020204" pitchFamily="34" charset="0"/>
              <a:cs typeface="Arial" panose="020B0604020202020204" pitchFamily="34" charset="0"/>
            </a:endParaRPr>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364" y="1941124"/>
            <a:ext cx="9483436" cy="4776267"/>
          </a:xfrm>
        </p:spPr>
      </p:pic>
      <p:sp>
        <p:nvSpPr>
          <p:cNvPr id="4" name="מלבן 3"/>
          <p:cNvSpPr/>
          <p:nvPr/>
        </p:nvSpPr>
        <p:spPr>
          <a:xfrm>
            <a:off x="3488574" y="990095"/>
            <a:ext cx="7958051" cy="951030"/>
          </a:xfrm>
          <a:prstGeom prst="rect">
            <a:avLst/>
          </a:prstGeom>
        </p:spPr>
        <p:txBody>
          <a:bodyPr wrap="square">
            <a:spAutoFit/>
          </a:bodyPr>
          <a:lstStyle/>
          <a:p>
            <a:pPr marL="342900" marR="0" lvl="0" indent="-342900" defTabSz="914400" eaLnBrk="1" fontAlgn="base" latinLnBrk="0" hangingPunct="1">
              <a:lnSpc>
                <a:spcPct val="90000"/>
              </a:lnSpc>
              <a:spcBef>
                <a:spcPct val="20000"/>
              </a:spcBef>
              <a:spcAft>
                <a:spcPct val="0"/>
              </a:spcAft>
              <a:buClrTx/>
              <a:buSzTx/>
              <a:buFontTx/>
              <a:buNone/>
              <a:tabLst/>
              <a:defRPr/>
            </a:pPr>
            <a:r>
              <a:rPr kumimoji="0" lang="he-IL" altLang="he-IL" b="1" i="0" u="none" strike="noStrike" kern="0" cap="none" spc="0" normalizeH="0" baseline="0" noProof="0" dirty="0" smtClean="0">
                <a:ln>
                  <a:noFill/>
                </a:ln>
                <a:solidFill>
                  <a:prstClr val="black"/>
                </a:solidFill>
                <a:effectLst/>
                <a:uLnTx/>
                <a:uFillTx/>
              </a:rPr>
              <a:t>מאפשר הזנה של מספר מילים ושדות בו זמנית על מנת לקבל תוצאות מדויקות יותר.</a:t>
            </a:r>
          </a:p>
          <a:p>
            <a:pPr marL="342900" marR="0" lvl="0" indent="-342900" defTabSz="914400" eaLnBrk="1" fontAlgn="base" latinLnBrk="0" hangingPunct="1">
              <a:lnSpc>
                <a:spcPct val="90000"/>
              </a:lnSpc>
              <a:spcBef>
                <a:spcPct val="20000"/>
              </a:spcBef>
              <a:spcAft>
                <a:spcPct val="0"/>
              </a:spcAft>
              <a:buClrTx/>
              <a:buSzTx/>
              <a:buFontTx/>
              <a:buNone/>
              <a:tabLst/>
              <a:defRPr/>
            </a:pPr>
            <a:r>
              <a:rPr kumimoji="0" lang="he-IL" altLang="he-IL" b="1" i="0" u="sng" strike="noStrike" kern="0" cap="none" spc="0" normalizeH="0" baseline="0" noProof="0" dirty="0" smtClean="0">
                <a:ln>
                  <a:noFill/>
                </a:ln>
                <a:solidFill>
                  <a:prstClr val="black"/>
                </a:solidFill>
                <a:effectLst/>
                <a:uLnTx/>
                <a:uFillTx/>
              </a:rPr>
              <a:t>שם מחבר- </a:t>
            </a:r>
            <a:r>
              <a:rPr kumimoji="0" lang="he-IL" altLang="he-IL" b="1" i="0" u="none" strike="noStrike" kern="0" cap="none" spc="0" normalizeH="0" baseline="0" noProof="0" dirty="0" smtClean="0">
                <a:ln>
                  <a:noFill/>
                </a:ln>
                <a:solidFill>
                  <a:prstClr val="black"/>
                </a:solidFill>
                <a:effectLst/>
                <a:uLnTx/>
                <a:uFillTx/>
              </a:rPr>
              <a:t>מזינים שם משפחה בתחילה. </a:t>
            </a:r>
            <a:r>
              <a:rPr kumimoji="0" lang="he-IL" altLang="he-IL" b="1" i="0" u="sng" strike="noStrike" kern="0" cap="none" spc="0" normalizeH="0" baseline="0" noProof="0" dirty="0" smtClean="0">
                <a:ln>
                  <a:noFill/>
                </a:ln>
                <a:solidFill>
                  <a:prstClr val="black"/>
                </a:solidFill>
                <a:effectLst/>
                <a:uLnTx/>
                <a:uFillTx/>
              </a:rPr>
              <a:t>קישור לנושא-</a:t>
            </a:r>
            <a:r>
              <a:rPr kumimoji="0" lang="he-IL" altLang="he-IL" b="1" i="0" u="none" strike="noStrike" kern="0" cap="none" spc="0" normalizeH="0" baseline="0" noProof="0" dirty="0" smtClean="0">
                <a:ln>
                  <a:noFill/>
                </a:ln>
                <a:solidFill>
                  <a:prstClr val="black"/>
                </a:solidFill>
                <a:effectLst/>
                <a:uLnTx/>
                <a:uFillTx/>
              </a:rPr>
              <a:t> כאשר מחפשים נושא מסוים. </a:t>
            </a:r>
          </a:p>
          <a:p>
            <a:pPr marL="342900" marR="0" lvl="0" indent="-342900" defTabSz="914400" eaLnBrk="1" fontAlgn="base" latinLnBrk="0" hangingPunct="1">
              <a:lnSpc>
                <a:spcPct val="90000"/>
              </a:lnSpc>
              <a:spcBef>
                <a:spcPct val="20000"/>
              </a:spcBef>
              <a:spcAft>
                <a:spcPct val="0"/>
              </a:spcAft>
              <a:buClrTx/>
              <a:buSzTx/>
              <a:buFontTx/>
              <a:buNone/>
              <a:tabLst/>
              <a:defRPr/>
            </a:pPr>
            <a:r>
              <a:rPr kumimoji="0" lang="he-IL" altLang="he-IL" b="1" i="0" u="none" strike="noStrike" kern="0" cap="none" spc="0" normalizeH="0" baseline="0" noProof="0" dirty="0" smtClean="0">
                <a:ln>
                  <a:noFill/>
                </a:ln>
                <a:solidFill>
                  <a:prstClr val="black"/>
                </a:solidFill>
                <a:effectLst/>
                <a:uLnTx/>
                <a:uFillTx/>
              </a:rPr>
              <a:t>לדוגמא: חיפוש הספר "גישור תרבותי" של רינה כהן נראה כך:</a:t>
            </a:r>
          </a:p>
        </p:txBody>
      </p:sp>
    </p:spTree>
    <p:extLst>
      <p:ext uri="{BB962C8B-B14F-4D97-AF65-F5344CB8AC3E}">
        <p14:creationId xmlns:p14="http://schemas.microsoft.com/office/powerpoint/2010/main" val="94749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61655" y="153254"/>
            <a:ext cx="10515600" cy="873471"/>
          </a:xfrm>
        </p:spPr>
        <p:txBody>
          <a:bodyPr>
            <a:normAutofit/>
          </a:bodyPr>
          <a:lstStyle/>
          <a:p>
            <a:r>
              <a:rPr lang="he-IL" sz="4000" b="1" dirty="0" smtClean="0">
                <a:latin typeface="Arial" panose="020B0604020202020204" pitchFamily="34" charset="0"/>
                <a:cs typeface="Arial" panose="020B0604020202020204" pitchFamily="34" charset="0"/>
              </a:rPr>
              <a:t>תוצאות החיפוש</a:t>
            </a:r>
            <a:endParaRPr lang="he-IL" sz="4000" b="1" dirty="0">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rotWithShape="1">
          <a:blip r:embed="rId2">
            <a:extLst>
              <a:ext uri="{28A0092B-C50C-407E-A947-70E740481C1C}">
                <a14:useLocalDpi xmlns:a14="http://schemas.microsoft.com/office/drawing/2010/main" val="0"/>
              </a:ext>
            </a:extLst>
          </a:blip>
          <a:srcRect t="6144"/>
          <a:stretch/>
        </p:blipFill>
        <p:spPr>
          <a:xfrm>
            <a:off x="1200202" y="1026725"/>
            <a:ext cx="10612183" cy="5079075"/>
          </a:xfrm>
        </p:spPr>
      </p:pic>
      <p:sp>
        <p:nvSpPr>
          <p:cNvPr id="5" name="TextBox 4"/>
          <p:cNvSpPr txBox="1"/>
          <p:nvPr/>
        </p:nvSpPr>
        <p:spPr>
          <a:xfrm>
            <a:off x="10210106" y="6076604"/>
            <a:ext cx="1762299" cy="307777"/>
          </a:xfrm>
          <a:prstGeom prst="rect">
            <a:avLst/>
          </a:prstGeom>
          <a:noFill/>
        </p:spPr>
        <p:txBody>
          <a:bodyPr wrap="square" rtlCol="1">
            <a:spAutoFit/>
          </a:bodyPr>
          <a:lstStyle/>
          <a:p>
            <a:r>
              <a:rPr lang="he-IL" sz="1400" b="1" dirty="0" smtClean="0"/>
              <a:t>הוספת פריט לסל</a:t>
            </a:r>
            <a:endParaRPr lang="he-IL" sz="1400" b="1" dirty="0"/>
          </a:p>
        </p:txBody>
      </p:sp>
      <p:sp>
        <p:nvSpPr>
          <p:cNvPr id="6" name="מלבן 5"/>
          <p:cNvSpPr/>
          <p:nvPr/>
        </p:nvSpPr>
        <p:spPr>
          <a:xfrm>
            <a:off x="10534303" y="6087149"/>
            <a:ext cx="1438102" cy="2493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 name="מחבר חץ ישר 7"/>
          <p:cNvCxnSpPr/>
          <p:nvPr/>
        </p:nvCxnSpPr>
        <p:spPr>
          <a:xfrm flipH="1" flipV="1">
            <a:off x="11035143" y="5623455"/>
            <a:ext cx="270164" cy="4448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1957" y="6057952"/>
            <a:ext cx="3616530"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שליחת הפריט בדואר אלקטרוני</a:t>
            </a:r>
            <a:endParaRPr lang="he-IL" sz="1400" b="1" dirty="0">
              <a:latin typeface="Arial" panose="020B0604020202020204" pitchFamily="34" charset="0"/>
              <a:cs typeface="Arial" panose="020B0604020202020204" pitchFamily="34" charset="0"/>
            </a:endParaRPr>
          </a:p>
        </p:txBody>
      </p:sp>
      <p:sp>
        <p:nvSpPr>
          <p:cNvPr id="13" name="מלבן 12"/>
          <p:cNvSpPr/>
          <p:nvPr/>
        </p:nvSpPr>
        <p:spPr>
          <a:xfrm>
            <a:off x="6242858" y="6020443"/>
            <a:ext cx="2435629" cy="316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חץ ישר 14"/>
          <p:cNvCxnSpPr/>
          <p:nvPr/>
        </p:nvCxnSpPr>
        <p:spPr>
          <a:xfrm flipV="1">
            <a:off x="8329352" y="5631664"/>
            <a:ext cx="964277" cy="3700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60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0091" y="257060"/>
            <a:ext cx="10515600" cy="840220"/>
          </a:xfrm>
        </p:spPr>
        <p:txBody>
          <a:bodyPr>
            <a:normAutofit/>
          </a:bodyPr>
          <a:lstStyle/>
          <a:p>
            <a:r>
              <a:rPr lang="he-IL" sz="4000" b="1" dirty="0">
                <a:latin typeface="Arial" panose="020B0604020202020204" pitchFamily="34" charset="0"/>
                <a:cs typeface="Arial" panose="020B0604020202020204" pitchFamily="34" charset="0"/>
              </a:rPr>
              <a:t>חיפוש תדפיס על פי שם/ מס' קורס</a:t>
            </a:r>
            <a:endParaRPr lang="he-IL" sz="4000" dirty="0">
              <a:latin typeface="Arial" panose="020B0604020202020204" pitchFamily="34" charset="0"/>
              <a:cs typeface="Arial" panose="020B0604020202020204" pitchFamily="34" charset="0"/>
            </a:endParaRPr>
          </a:p>
        </p:txBody>
      </p:sp>
      <p:pic>
        <p:nvPicPr>
          <p:cNvPr id="7" name="מציין מיקום תוכן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116" y="1168919"/>
            <a:ext cx="8072599" cy="5627490"/>
          </a:xfrm>
        </p:spPr>
      </p:pic>
      <p:sp>
        <p:nvSpPr>
          <p:cNvPr id="8" name="TextBox 7"/>
          <p:cNvSpPr txBox="1"/>
          <p:nvPr/>
        </p:nvSpPr>
        <p:spPr>
          <a:xfrm>
            <a:off x="10557164" y="2543695"/>
            <a:ext cx="914400" cy="95410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הקלדת שם או מס' הקורס</a:t>
            </a:r>
            <a:endParaRPr lang="he-IL" sz="1400" b="1" dirty="0">
              <a:latin typeface="Arial" panose="020B0604020202020204" pitchFamily="34" charset="0"/>
              <a:cs typeface="Arial" panose="020B0604020202020204" pitchFamily="34" charset="0"/>
            </a:endParaRPr>
          </a:p>
        </p:txBody>
      </p:sp>
      <p:sp>
        <p:nvSpPr>
          <p:cNvPr id="9" name="מלבן 8"/>
          <p:cNvSpPr/>
          <p:nvPr/>
        </p:nvSpPr>
        <p:spPr>
          <a:xfrm>
            <a:off x="10615353" y="2543695"/>
            <a:ext cx="822960" cy="9541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p:cNvCxnSpPr/>
          <p:nvPr/>
        </p:nvCxnSpPr>
        <p:spPr>
          <a:xfrm flipH="1" flipV="1">
            <a:off x="9933709" y="2734887"/>
            <a:ext cx="648394" cy="315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1973254" y="5006633"/>
            <a:ext cx="2755884" cy="307777"/>
          </a:xfrm>
          <a:prstGeom prst="rect">
            <a:avLst/>
          </a:prstGeom>
        </p:spPr>
        <p:txBody>
          <a:bodyPr wrap="none">
            <a:spAutoFit/>
          </a:bodyPr>
          <a:lstStyle/>
          <a:p>
            <a:r>
              <a:rPr lang="he-IL" sz="1400" b="1" dirty="0">
                <a:latin typeface="Arial" panose="020B0604020202020204" pitchFamily="34" charset="0"/>
                <a:cs typeface="Arial" panose="020B0604020202020204" pitchFamily="34" charset="0"/>
              </a:rPr>
              <a:t>בחירת שדה-לדוגמא, שם ומס' קורס</a:t>
            </a:r>
          </a:p>
        </p:txBody>
      </p:sp>
      <p:sp>
        <p:nvSpPr>
          <p:cNvPr id="15" name="מלבן 14"/>
          <p:cNvSpPr/>
          <p:nvPr/>
        </p:nvSpPr>
        <p:spPr>
          <a:xfrm>
            <a:off x="1886989" y="4995950"/>
            <a:ext cx="2851266" cy="390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7" name="מחבר חץ ישר 16"/>
          <p:cNvCxnSpPr/>
          <p:nvPr/>
        </p:nvCxnSpPr>
        <p:spPr>
          <a:xfrm flipV="1">
            <a:off x="4738255" y="5195456"/>
            <a:ext cx="1205345" cy="41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29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782031"/>
          </a:xfrm>
        </p:spPr>
        <p:txBody>
          <a:bodyPr>
            <a:normAutofit/>
          </a:bodyPr>
          <a:lstStyle/>
          <a:p>
            <a:r>
              <a:rPr lang="he-IL" sz="4000" b="1" dirty="0" smtClean="0">
                <a:latin typeface="Arial" panose="020B0604020202020204" pitchFamily="34" charset="0"/>
                <a:cs typeface="Arial" panose="020B0604020202020204" pitchFamily="34" charset="0"/>
              </a:rPr>
              <a:t>תוצאות חיפוש</a:t>
            </a:r>
            <a:endParaRPr lang="he-IL" sz="4000" b="1" dirty="0">
              <a:latin typeface="Arial" panose="020B0604020202020204" pitchFamily="34" charset="0"/>
              <a:cs typeface="Arial" panose="020B0604020202020204" pitchFamily="34" charset="0"/>
            </a:endParaRPr>
          </a:p>
        </p:txBody>
      </p:sp>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24" y="963939"/>
            <a:ext cx="11139054" cy="5583114"/>
          </a:xfrm>
        </p:spPr>
      </p:pic>
      <p:sp>
        <p:nvSpPr>
          <p:cNvPr id="7" name="TextBox 6"/>
          <p:cNvSpPr txBox="1"/>
          <p:nvPr/>
        </p:nvSpPr>
        <p:spPr>
          <a:xfrm>
            <a:off x="9376756" y="5694218"/>
            <a:ext cx="1878677" cy="307777"/>
          </a:xfrm>
          <a:prstGeom prst="rect">
            <a:avLst/>
          </a:prstGeom>
          <a:noFill/>
        </p:spPr>
        <p:txBody>
          <a:bodyPr wrap="square" rtlCol="1">
            <a:spAutoFit/>
          </a:bodyPr>
          <a:lstStyle/>
          <a:p>
            <a:r>
              <a:rPr lang="he-IL" sz="1400" b="1" dirty="0" err="1" smtClean="0">
                <a:latin typeface="Arial" panose="020B0604020202020204" pitchFamily="34" charset="0"/>
                <a:cs typeface="Arial" panose="020B0604020202020204" pitchFamily="34" charset="0"/>
              </a:rPr>
              <a:t>לחצ</a:t>
            </a:r>
            <a:r>
              <a:rPr lang="he-IL" sz="1400" b="1" dirty="0" smtClean="0">
                <a:latin typeface="Arial" panose="020B0604020202020204" pitchFamily="34" charset="0"/>
                <a:cs typeface="Arial" panose="020B0604020202020204" pitchFamily="34" charset="0"/>
              </a:rPr>
              <a:t>/י לעיון בתדפיס</a:t>
            </a:r>
            <a:endParaRPr lang="he-IL" sz="1400" b="1" dirty="0">
              <a:latin typeface="Arial" panose="020B0604020202020204" pitchFamily="34" charset="0"/>
              <a:cs typeface="Arial" panose="020B0604020202020204" pitchFamily="34" charset="0"/>
            </a:endParaRPr>
          </a:p>
        </p:txBody>
      </p:sp>
      <p:sp>
        <p:nvSpPr>
          <p:cNvPr id="8" name="מלבן 7"/>
          <p:cNvSpPr/>
          <p:nvPr/>
        </p:nvSpPr>
        <p:spPr>
          <a:xfrm>
            <a:off x="9318567" y="5669280"/>
            <a:ext cx="1945178" cy="3408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חץ ישר 9"/>
          <p:cNvCxnSpPr/>
          <p:nvPr/>
        </p:nvCxnSpPr>
        <p:spPr>
          <a:xfrm flipH="1" flipV="1">
            <a:off x="8512234" y="4505498"/>
            <a:ext cx="972588" cy="11637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flipV="1">
            <a:off x="8337665" y="5785659"/>
            <a:ext cx="972590" cy="16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80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53342" y="182245"/>
            <a:ext cx="10515600" cy="707217"/>
          </a:xfrm>
        </p:spPr>
        <p:txBody>
          <a:bodyPr>
            <a:normAutofit/>
          </a:bodyPr>
          <a:lstStyle/>
          <a:p>
            <a:r>
              <a:rPr lang="he-IL" sz="4000" b="1" dirty="0">
                <a:latin typeface="Arial" panose="020B0604020202020204" pitchFamily="34" charset="0"/>
                <a:cs typeface="Arial" panose="020B0604020202020204" pitchFamily="34" charset="0"/>
              </a:rPr>
              <a:t>ניהול החשבון האישי בספרייה</a:t>
            </a:r>
            <a:endParaRPr lang="he-IL" sz="4000" dirty="0">
              <a:latin typeface="Arial" panose="020B0604020202020204" pitchFamily="34" charset="0"/>
              <a:cs typeface="Arial" panose="020B0604020202020204" pitchFamily="34" charset="0"/>
            </a:endParaRPr>
          </a:p>
        </p:txBody>
      </p:sp>
      <p:sp>
        <p:nvSpPr>
          <p:cNvPr id="4" name="TextBox 3"/>
          <p:cNvSpPr txBox="1"/>
          <p:nvPr/>
        </p:nvSpPr>
        <p:spPr>
          <a:xfrm>
            <a:off x="8685414" y="1097279"/>
            <a:ext cx="3283528" cy="369332"/>
          </a:xfrm>
          <a:prstGeom prst="rect">
            <a:avLst/>
          </a:prstGeom>
          <a:noFill/>
        </p:spPr>
        <p:txBody>
          <a:bodyPr wrap="square" rtlCol="1">
            <a:spAutoFit/>
          </a:bodyPr>
          <a:lstStyle/>
          <a:p>
            <a:r>
              <a:rPr lang="he-IL" b="1" dirty="0" smtClean="0">
                <a:latin typeface="Arial" panose="020B0604020202020204" pitchFamily="34" charset="0"/>
                <a:cs typeface="Arial" panose="020B0604020202020204" pitchFamily="34" charset="0"/>
              </a:rPr>
              <a:t>במסגרת החשבון האישי ניתן:</a:t>
            </a:r>
            <a:endParaRPr lang="he-IL" b="1" dirty="0">
              <a:latin typeface="Arial" panose="020B0604020202020204" pitchFamily="34" charset="0"/>
              <a:cs typeface="Arial" panose="020B0604020202020204" pitchFamily="34" charset="0"/>
            </a:endParaRPr>
          </a:p>
        </p:txBody>
      </p:sp>
      <p:pic>
        <p:nvPicPr>
          <p:cNvPr id="7" name="מציין מיקום תוכן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30" y="1825624"/>
            <a:ext cx="10050086" cy="4874433"/>
          </a:xfrm>
        </p:spPr>
      </p:pic>
      <p:sp>
        <p:nvSpPr>
          <p:cNvPr id="8" name="TextBox 7"/>
          <p:cNvSpPr txBox="1"/>
          <p:nvPr/>
        </p:nvSpPr>
        <p:spPr>
          <a:xfrm>
            <a:off x="10798233" y="2535382"/>
            <a:ext cx="1170709" cy="523220"/>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לבצע פעולות שונות</a:t>
            </a:r>
            <a:endParaRPr lang="he-IL" sz="1400" b="1" dirty="0">
              <a:latin typeface="Arial" panose="020B0604020202020204" pitchFamily="34" charset="0"/>
              <a:cs typeface="Arial" panose="020B0604020202020204" pitchFamily="34" charset="0"/>
            </a:endParaRPr>
          </a:p>
        </p:txBody>
      </p:sp>
      <p:cxnSp>
        <p:nvCxnSpPr>
          <p:cNvPr id="10" name="מחבר חץ ישר 9"/>
          <p:cNvCxnSpPr>
            <a:stCxn id="11" idx="1"/>
          </p:cNvCxnSpPr>
          <p:nvPr/>
        </p:nvCxnSpPr>
        <p:spPr>
          <a:xfrm flipH="1">
            <a:off x="9875521" y="2796992"/>
            <a:ext cx="922712" cy="3950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מלבן 10"/>
          <p:cNvSpPr/>
          <p:nvPr/>
        </p:nvSpPr>
        <p:spPr>
          <a:xfrm>
            <a:off x="10798233" y="2535382"/>
            <a:ext cx="1170709" cy="523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10881360" y="3499658"/>
            <a:ext cx="1087582" cy="738664"/>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לעיין בחיפושים שמורים</a:t>
            </a:r>
            <a:endParaRPr lang="he-IL" sz="1400" b="1" dirty="0">
              <a:latin typeface="Arial" panose="020B0604020202020204" pitchFamily="34" charset="0"/>
              <a:cs typeface="Arial" panose="020B0604020202020204" pitchFamily="34" charset="0"/>
            </a:endParaRPr>
          </a:p>
        </p:txBody>
      </p:sp>
      <p:sp>
        <p:nvSpPr>
          <p:cNvPr id="15" name="מלבן 14"/>
          <p:cNvSpPr/>
          <p:nvPr/>
        </p:nvSpPr>
        <p:spPr>
          <a:xfrm>
            <a:off x="10864735" y="3491345"/>
            <a:ext cx="1104207" cy="7647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7" name="מחבר חץ ישר 16"/>
          <p:cNvCxnSpPr>
            <a:stCxn id="15" idx="1"/>
          </p:cNvCxnSpPr>
          <p:nvPr/>
        </p:nvCxnSpPr>
        <p:spPr>
          <a:xfrm flipH="1">
            <a:off x="9875521" y="3873731"/>
            <a:ext cx="989214" cy="3645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881360" y="4630189"/>
            <a:ext cx="1104207" cy="523220"/>
          </a:xfrm>
          <a:prstGeom prst="rect">
            <a:avLst/>
          </a:prstGeom>
          <a:noFill/>
        </p:spPr>
        <p:txBody>
          <a:bodyPr wrap="square" rtlCol="1">
            <a:spAutoFit/>
          </a:bodyPr>
          <a:lstStyle/>
          <a:p>
            <a:r>
              <a:rPr lang="he-IL" sz="1400" b="1" dirty="0" smtClean="0"/>
              <a:t>לעקוב אחר השאלות</a:t>
            </a:r>
            <a:endParaRPr lang="he-IL" sz="1400" b="1" dirty="0"/>
          </a:p>
        </p:txBody>
      </p:sp>
      <p:sp>
        <p:nvSpPr>
          <p:cNvPr id="20" name="מלבן 19"/>
          <p:cNvSpPr/>
          <p:nvPr/>
        </p:nvSpPr>
        <p:spPr>
          <a:xfrm>
            <a:off x="10881360" y="4630189"/>
            <a:ext cx="1087582" cy="548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2" name="מחבר חץ ישר 21"/>
          <p:cNvCxnSpPr/>
          <p:nvPr/>
        </p:nvCxnSpPr>
        <p:spPr>
          <a:xfrm flipH="1">
            <a:off x="9809019" y="4748254"/>
            <a:ext cx="1072341" cy="1178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864735" y="5544589"/>
            <a:ext cx="1120832" cy="523220"/>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ליצור סל חיפוש</a:t>
            </a:r>
            <a:endParaRPr lang="he-IL" sz="1400" b="1" dirty="0">
              <a:latin typeface="Arial" panose="020B0604020202020204" pitchFamily="34" charset="0"/>
              <a:cs typeface="Arial" panose="020B0604020202020204" pitchFamily="34" charset="0"/>
            </a:endParaRPr>
          </a:p>
        </p:txBody>
      </p:sp>
      <p:sp>
        <p:nvSpPr>
          <p:cNvPr id="28" name="מלבן 27"/>
          <p:cNvSpPr/>
          <p:nvPr/>
        </p:nvSpPr>
        <p:spPr>
          <a:xfrm>
            <a:off x="10864735" y="5511338"/>
            <a:ext cx="1120832" cy="5403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0" name="מחבר חץ ישר 29"/>
          <p:cNvCxnSpPr/>
          <p:nvPr/>
        </p:nvCxnSpPr>
        <p:spPr>
          <a:xfrm flipH="1">
            <a:off x="9809018" y="5769032"/>
            <a:ext cx="1039092" cy="3273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5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69967" y="182246"/>
            <a:ext cx="10515600" cy="806970"/>
          </a:xfrm>
        </p:spPr>
        <p:txBody>
          <a:bodyPr>
            <a:normAutofit/>
          </a:bodyPr>
          <a:lstStyle/>
          <a:p>
            <a:r>
              <a:rPr lang="he-IL" sz="4000" b="1" dirty="0" smtClean="0">
                <a:latin typeface="Arial" panose="020B0604020202020204" pitchFamily="34" charset="0"/>
                <a:cs typeface="Arial" panose="020B0604020202020204" pitchFamily="34" charset="0"/>
              </a:rPr>
              <a:t>מעקב אחרי השאלות</a:t>
            </a:r>
            <a:endParaRPr lang="he-IL" sz="4000" b="1" dirty="0">
              <a:latin typeface="Arial" panose="020B0604020202020204" pitchFamily="34" charset="0"/>
              <a:cs typeface="Arial" panose="020B0604020202020204" pitchFamily="34" charset="0"/>
            </a:endParaRPr>
          </a:p>
        </p:txBody>
      </p:sp>
      <p:pic>
        <p:nvPicPr>
          <p:cNvPr id="7" name="מציין מיקום תוכן 6"/>
          <p:cNvPicPr>
            <a:picLocks noGrp="1" noChangeAspect="1"/>
          </p:cNvPicPr>
          <p:nvPr>
            <p:ph idx="1"/>
          </p:nvPr>
        </p:nvPicPr>
        <p:blipFill>
          <a:blip r:embed="rId2"/>
          <a:stretch>
            <a:fillRect/>
          </a:stretch>
        </p:blipFill>
        <p:spPr>
          <a:xfrm>
            <a:off x="838200" y="1931702"/>
            <a:ext cx="10515600" cy="4139184"/>
          </a:xfrm>
          <a:prstGeom prst="rect">
            <a:avLst/>
          </a:prstGeom>
        </p:spPr>
      </p:pic>
      <p:sp>
        <p:nvSpPr>
          <p:cNvPr id="6" name="TextBox 5"/>
          <p:cNvSpPr txBox="1"/>
          <p:nvPr/>
        </p:nvSpPr>
        <p:spPr>
          <a:xfrm>
            <a:off x="5012574" y="989216"/>
            <a:ext cx="6972993" cy="369332"/>
          </a:xfrm>
          <a:prstGeom prst="rect">
            <a:avLst/>
          </a:prstGeom>
          <a:noFill/>
        </p:spPr>
        <p:txBody>
          <a:bodyPr wrap="square" rtlCol="1">
            <a:spAutoFit/>
          </a:bodyPr>
          <a:lstStyle/>
          <a:p>
            <a:r>
              <a:rPr lang="he-IL" b="1" dirty="0" smtClean="0">
                <a:latin typeface="Arial" panose="020B0604020202020204" pitchFamily="34" charset="0"/>
                <a:cs typeface="Arial" panose="020B0604020202020204" pitchFamily="34" charset="0"/>
              </a:rPr>
              <a:t>בלחיצה על לשונית "השאלות" – ניתן לראות את הפריטים אותם השאלתם</a:t>
            </a:r>
            <a:endParaRPr lang="he-IL" b="1" dirty="0">
              <a:latin typeface="Arial" panose="020B0604020202020204" pitchFamily="34" charset="0"/>
              <a:cs typeface="Arial" panose="020B0604020202020204" pitchFamily="34" charset="0"/>
            </a:endParaRPr>
          </a:p>
        </p:txBody>
      </p:sp>
      <p:sp>
        <p:nvSpPr>
          <p:cNvPr id="8" name="מלבן 7"/>
          <p:cNvSpPr/>
          <p:nvPr/>
        </p:nvSpPr>
        <p:spPr>
          <a:xfrm>
            <a:off x="7730836" y="3092335"/>
            <a:ext cx="989215" cy="3325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533804" y="3491345"/>
            <a:ext cx="897773" cy="5818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p:cNvCxnSpPr/>
          <p:nvPr/>
        </p:nvCxnSpPr>
        <p:spPr>
          <a:xfrm flipH="1">
            <a:off x="6833062" y="1230284"/>
            <a:ext cx="2344193" cy="22610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71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5029" y="415002"/>
            <a:ext cx="10515600" cy="782031"/>
          </a:xfrm>
        </p:spPr>
        <p:txBody>
          <a:bodyPr>
            <a:normAutofit/>
          </a:bodyPr>
          <a:lstStyle/>
          <a:p>
            <a:r>
              <a:rPr lang="he-IL" sz="4000" b="1" dirty="0" smtClean="0">
                <a:latin typeface="Arial" panose="020B0604020202020204" pitchFamily="34" charset="0"/>
                <a:cs typeface="Arial" panose="020B0604020202020204" pitchFamily="34" charset="0"/>
              </a:rPr>
              <a:t>הארכת והשאלת ספרים</a:t>
            </a:r>
            <a:endParaRPr lang="he-IL" sz="4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1445029" y="1587731"/>
            <a:ext cx="10515600" cy="4506106"/>
          </a:xfrm>
        </p:spPr>
        <p:txBody>
          <a:bodyPr>
            <a:normAutofit/>
          </a:bodyPr>
          <a:lstStyle/>
          <a:p>
            <a:pPr marL="0" indent="0">
              <a:buNone/>
              <a:defRPr/>
            </a:pPr>
            <a:r>
              <a:rPr lang="he-IL" altLang="he-IL" sz="1800" b="1" dirty="0">
                <a:latin typeface="Arial" panose="020B0604020202020204" pitchFamily="34" charset="0"/>
                <a:cs typeface="Arial" panose="020B0604020202020204" pitchFamily="34" charset="0"/>
              </a:rPr>
              <a:t>תוכנת הספרייה מאריכה את משך תקופת ההשאלה באופן אוטומטי. הארכה תבוצע על כל הספרים שברשותכם, פרט למקרים הבאים</a:t>
            </a:r>
            <a:r>
              <a:rPr lang="he-IL" altLang="he-IL" sz="1800" b="1" dirty="0" smtClean="0">
                <a:latin typeface="Arial" panose="020B0604020202020204" pitchFamily="34" charset="0"/>
                <a:cs typeface="Arial" panose="020B0604020202020204" pitchFamily="34" charset="0"/>
              </a:rPr>
              <a:t>:</a:t>
            </a:r>
          </a:p>
          <a:p>
            <a:pPr marL="0" indent="0">
              <a:buNone/>
              <a:defRPr/>
            </a:pPr>
            <a:endParaRPr lang="he-IL" altLang="he-IL" sz="1800" b="1" dirty="0">
              <a:latin typeface="Arial" panose="020B0604020202020204" pitchFamily="34" charset="0"/>
              <a:cs typeface="Arial" panose="020B0604020202020204" pitchFamily="34" charset="0"/>
            </a:endParaRPr>
          </a:p>
          <a:p>
            <a:pPr>
              <a:defRPr/>
            </a:pPr>
            <a:r>
              <a:rPr lang="he-IL" altLang="he-IL" sz="1800" b="1" dirty="0">
                <a:latin typeface="Arial" panose="020B0604020202020204" pitchFamily="34" charset="0"/>
                <a:cs typeface="Arial" panose="020B0604020202020204" pitchFamily="34" charset="0"/>
              </a:rPr>
              <a:t>ספרים שבוצעה עבורם הזמנה ע"י סטודנטים אחרים</a:t>
            </a:r>
          </a:p>
          <a:p>
            <a:pPr>
              <a:defRPr/>
            </a:pPr>
            <a:r>
              <a:rPr lang="he-IL" altLang="he-IL" sz="1800" b="1" dirty="0">
                <a:latin typeface="Arial" panose="020B0604020202020204" pitchFamily="34" charset="0"/>
                <a:cs typeface="Arial" panose="020B0604020202020204" pitchFamily="34" charset="0"/>
              </a:rPr>
              <a:t>ספרים שעבר מועד החזרתם ושעברו 3 שבועות מיום השאלתם</a:t>
            </a:r>
          </a:p>
          <a:p>
            <a:pPr>
              <a:defRPr/>
            </a:pPr>
            <a:r>
              <a:rPr lang="he-IL" altLang="he-IL" sz="1800" b="1" dirty="0">
                <a:latin typeface="Arial" panose="020B0604020202020204" pitchFamily="34" charset="0"/>
                <a:cs typeface="Arial" panose="020B0604020202020204" pitchFamily="34" charset="0"/>
              </a:rPr>
              <a:t>סטודנטים חסומים</a:t>
            </a:r>
          </a:p>
          <a:p>
            <a:pPr marL="0" indent="0">
              <a:buNone/>
              <a:defRPr/>
            </a:pPr>
            <a:endParaRPr lang="he-IL" altLang="he-IL" sz="1800" b="1" dirty="0" smtClean="0">
              <a:latin typeface="Arial" panose="020B0604020202020204" pitchFamily="34" charset="0"/>
              <a:cs typeface="Arial" panose="020B0604020202020204" pitchFamily="34" charset="0"/>
            </a:endParaRPr>
          </a:p>
          <a:p>
            <a:pPr marL="0" indent="0">
              <a:buNone/>
              <a:defRPr/>
            </a:pPr>
            <a:r>
              <a:rPr lang="he-IL" altLang="he-IL" sz="1800" b="1" dirty="0" smtClean="0">
                <a:latin typeface="Arial" panose="020B0604020202020204" pitchFamily="34" charset="0"/>
                <a:cs typeface="Arial" panose="020B0604020202020204" pitchFamily="34" charset="0"/>
              </a:rPr>
              <a:t>בכל </a:t>
            </a:r>
            <a:r>
              <a:rPr lang="he-IL" altLang="he-IL" sz="1800" b="1" dirty="0">
                <a:latin typeface="Arial" panose="020B0604020202020204" pitchFamily="34" charset="0"/>
                <a:cs typeface="Arial" panose="020B0604020202020204" pitchFamily="34" charset="0"/>
              </a:rPr>
              <a:t>המקרים בהם לא תתבצע הארכת השאלה, תשלח הודעת דוא"ל המודיעה על כך. סטודנטים המעוניינים להאריך את הספר לאחר תקופה של 3 שבועות יוכלו לפנות לצוות הספרייה- טלפון 03-6719998/ 03-6719943, דוא"ל </a:t>
            </a:r>
            <a:r>
              <a:rPr lang="en-US" altLang="he-IL" sz="1800" b="1" dirty="0">
                <a:latin typeface="Arial" panose="020B0604020202020204" pitchFamily="34" charset="0"/>
                <a:cs typeface="Arial" panose="020B0604020202020204" pitchFamily="34" charset="0"/>
                <a:hlinkClick r:id="rId2"/>
              </a:rPr>
              <a:t>library@iac.ac.il</a:t>
            </a:r>
            <a:r>
              <a:rPr lang="he-IL" altLang="he-IL" sz="1800" b="1" dirty="0" smtClean="0">
                <a:latin typeface="Arial" panose="020B0604020202020204" pitchFamily="34" charset="0"/>
                <a:cs typeface="Arial" panose="020B0604020202020204" pitchFamily="34" charset="0"/>
              </a:rPr>
              <a:t>.</a:t>
            </a:r>
          </a:p>
          <a:p>
            <a:pPr marL="0" indent="0">
              <a:buNone/>
              <a:defRPr/>
            </a:pPr>
            <a:endParaRPr lang="he-IL" altLang="he-IL" sz="1800" b="1" dirty="0">
              <a:latin typeface="Arial" panose="020B0604020202020204" pitchFamily="34" charset="0"/>
              <a:cs typeface="Arial" panose="020B0604020202020204" pitchFamily="34" charset="0"/>
            </a:endParaRPr>
          </a:p>
          <a:p>
            <a:pPr marL="0" indent="0">
              <a:buNone/>
              <a:defRPr/>
            </a:pPr>
            <a:r>
              <a:rPr lang="he-IL" altLang="he-IL" sz="1800" b="1" dirty="0">
                <a:latin typeface="Arial" panose="020B0604020202020204" pitchFamily="34" charset="0"/>
                <a:cs typeface="Arial" panose="020B0604020202020204" pitchFamily="34" charset="0"/>
              </a:rPr>
              <a:t>* יש להחזיר את הספרים עד שעה 18:00 ביום ההחזרה.</a:t>
            </a:r>
          </a:p>
          <a:p>
            <a:pPr>
              <a:defRPr/>
            </a:pPr>
            <a:endParaRPr lang="en-US" altLang="he-IL" sz="1800" b="1" dirty="0">
              <a:solidFill>
                <a:schemeClr val="bg2"/>
              </a:solidFill>
              <a:latin typeface="Arial" panose="020B0604020202020204" pitchFamily="34" charset="0"/>
              <a:cs typeface="Arial" panose="020B0604020202020204" pitchFamily="34" charset="0"/>
            </a:endParaRPr>
          </a:p>
          <a:p>
            <a:endParaRPr lang="he-IL" sz="1800" b="1" dirty="0"/>
          </a:p>
        </p:txBody>
      </p:sp>
    </p:spTree>
    <p:extLst>
      <p:ext uri="{BB962C8B-B14F-4D97-AF65-F5344CB8AC3E}">
        <p14:creationId xmlns:p14="http://schemas.microsoft.com/office/powerpoint/2010/main" val="108081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532748" y="618500"/>
            <a:ext cx="9126503" cy="5620999"/>
          </a:xfrm>
          <a:prstGeom prst="rect">
            <a:avLst/>
          </a:prstGeom>
        </p:spPr>
      </p:pic>
      <p:sp>
        <p:nvSpPr>
          <p:cNvPr id="6" name="מלבן 5"/>
          <p:cNvSpPr/>
          <p:nvPr/>
        </p:nvSpPr>
        <p:spPr>
          <a:xfrm>
            <a:off x="8171411" y="1130531"/>
            <a:ext cx="2211185" cy="12967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983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36469" y="56322"/>
            <a:ext cx="10515600" cy="748780"/>
          </a:xfrm>
        </p:spPr>
        <p:txBody>
          <a:bodyPr>
            <a:normAutofit/>
          </a:bodyPr>
          <a:lstStyle/>
          <a:p>
            <a:r>
              <a:rPr lang="he-IL" sz="4000" b="1" dirty="0" smtClean="0">
                <a:latin typeface="Arial" panose="020B0604020202020204" pitchFamily="34" charset="0"/>
                <a:cs typeface="Arial" panose="020B0604020202020204" pitchFamily="34" charset="0"/>
              </a:rPr>
              <a:t>כניסת משתמשים</a:t>
            </a:r>
            <a:endParaRPr lang="he-IL" sz="4000" dirty="0">
              <a:cs typeface="+mn-cs"/>
            </a:endParaRPr>
          </a:p>
        </p:txBody>
      </p:sp>
      <p:pic>
        <p:nvPicPr>
          <p:cNvPr id="4" name="מציין מיקום תוכן 3"/>
          <p:cNvPicPr>
            <a:picLocks noGrp="1" noChangeAspect="1"/>
          </p:cNvPicPr>
          <p:nvPr>
            <p:ph idx="1"/>
          </p:nvPr>
        </p:nvPicPr>
        <p:blipFill>
          <a:blip r:embed="rId2"/>
          <a:stretch>
            <a:fillRect/>
          </a:stretch>
        </p:blipFill>
        <p:spPr>
          <a:xfrm>
            <a:off x="839632" y="1825625"/>
            <a:ext cx="10512735" cy="4351338"/>
          </a:xfrm>
          <a:prstGeom prst="rect">
            <a:avLst/>
          </a:prstGeom>
        </p:spPr>
      </p:pic>
      <p:cxnSp>
        <p:nvCxnSpPr>
          <p:cNvPr id="11" name="מחבר חץ ישר 10"/>
          <p:cNvCxnSpPr/>
          <p:nvPr/>
        </p:nvCxnSpPr>
        <p:spPr>
          <a:xfrm flipH="1">
            <a:off x="2069869" y="1480262"/>
            <a:ext cx="4289367" cy="1002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מלבן 7"/>
          <p:cNvSpPr/>
          <p:nvPr/>
        </p:nvSpPr>
        <p:spPr>
          <a:xfrm>
            <a:off x="1604356" y="2287176"/>
            <a:ext cx="399011" cy="3912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3582785" y="3798916"/>
            <a:ext cx="1088967" cy="1600438"/>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הקוד והסיסמה הם מספר תעודת הזהות ללא סיפרת 0 בהתחלה!</a:t>
            </a:r>
            <a:endParaRPr lang="he-IL" sz="1400" b="1" dirty="0">
              <a:latin typeface="Arial" panose="020B0604020202020204" pitchFamily="34" charset="0"/>
              <a:cs typeface="Arial" panose="020B0604020202020204" pitchFamily="34" charset="0"/>
            </a:endParaRPr>
          </a:p>
        </p:txBody>
      </p:sp>
      <p:sp>
        <p:nvSpPr>
          <p:cNvPr id="12" name="מלבן 11"/>
          <p:cNvSpPr/>
          <p:nvPr/>
        </p:nvSpPr>
        <p:spPr>
          <a:xfrm>
            <a:off x="3574473" y="3773978"/>
            <a:ext cx="1172094" cy="16253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3998422" y="833931"/>
            <a:ext cx="7962207" cy="646331"/>
          </a:xfrm>
          <a:prstGeom prst="rect">
            <a:avLst/>
          </a:prstGeom>
          <a:noFill/>
        </p:spPr>
        <p:txBody>
          <a:bodyPr wrap="square" rtlCol="1">
            <a:spAutoFit/>
          </a:bodyPr>
          <a:lstStyle/>
          <a:p>
            <a:r>
              <a:rPr lang="he-IL" b="1" dirty="0" smtClean="0">
                <a:latin typeface="Arial" panose="020B0604020202020204" pitchFamily="34" charset="0"/>
                <a:cs typeface="Arial" panose="020B0604020202020204" pitchFamily="34" charset="0"/>
              </a:rPr>
              <a:t>על מנת לבצע פעולות כמו חיפוש במאגר התדפיסים, הזמנת פריטים והארכת פריטים יש להזדהות במערכת. הכניסה מתבצעת דרך לשונית "כניסה" בתפריט העליון.</a:t>
            </a:r>
            <a:endParaRPr lang="he-I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54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76400" y="-9228"/>
            <a:ext cx="10515600" cy="998443"/>
          </a:xfrm>
        </p:spPr>
        <p:txBody>
          <a:bodyPr>
            <a:normAutofit/>
          </a:bodyPr>
          <a:lstStyle/>
          <a:p>
            <a:r>
              <a:rPr lang="he-IL" sz="4000" b="1" dirty="0" smtClean="0">
                <a:latin typeface="Arial" panose="020B0604020202020204" pitchFamily="34" charset="0"/>
                <a:cs typeface="Arial" panose="020B0604020202020204" pitchFamily="34" charset="0"/>
              </a:rPr>
              <a:t>חיפוש בקטלוג הספרייה</a:t>
            </a:r>
            <a:endParaRPr lang="he-IL" sz="4000" b="1" dirty="0">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a:stretch>
            <a:fillRect/>
          </a:stretch>
        </p:blipFill>
        <p:spPr>
          <a:xfrm>
            <a:off x="1046018" y="1295715"/>
            <a:ext cx="10824556" cy="4951566"/>
          </a:xfrm>
          <a:prstGeom prst="rect">
            <a:avLst/>
          </a:prstGeom>
        </p:spPr>
      </p:pic>
      <p:sp>
        <p:nvSpPr>
          <p:cNvPr id="3" name="TextBox 2"/>
          <p:cNvSpPr txBox="1"/>
          <p:nvPr/>
        </p:nvSpPr>
        <p:spPr>
          <a:xfrm>
            <a:off x="10296763" y="2056776"/>
            <a:ext cx="829887" cy="369332"/>
          </a:xfrm>
          <a:prstGeom prst="rect">
            <a:avLst/>
          </a:prstGeom>
          <a:noFill/>
        </p:spPr>
        <p:txBody>
          <a:bodyPr wrap="square" rtlCol="1">
            <a:spAutoFit/>
          </a:bodyPr>
          <a:lstStyle/>
          <a:p>
            <a:r>
              <a:rPr lang="he-IL" sz="1400" b="1" dirty="0" smtClean="0"/>
              <a:t>מהיר</a:t>
            </a:r>
            <a:r>
              <a:rPr lang="he-IL" dirty="0" smtClean="0"/>
              <a:t> </a:t>
            </a:r>
            <a:endParaRPr lang="he-IL" dirty="0"/>
          </a:p>
        </p:txBody>
      </p:sp>
      <p:sp>
        <p:nvSpPr>
          <p:cNvPr id="11" name="TextBox 10"/>
          <p:cNvSpPr txBox="1"/>
          <p:nvPr/>
        </p:nvSpPr>
        <p:spPr>
          <a:xfrm>
            <a:off x="9496344" y="2136788"/>
            <a:ext cx="607859" cy="307777"/>
          </a:xfrm>
          <a:prstGeom prst="rect">
            <a:avLst/>
          </a:prstGeom>
          <a:noFill/>
        </p:spPr>
        <p:txBody>
          <a:bodyPr wrap="none" rtlCol="1">
            <a:spAutoFit/>
          </a:bodyPr>
          <a:lstStyle/>
          <a:p>
            <a:r>
              <a:rPr lang="he-IL" sz="1400" b="1" dirty="0" smtClean="0">
                <a:latin typeface="Arial" panose="020B0604020202020204" pitchFamily="34" charset="0"/>
                <a:cs typeface="Arial" panose="020B0604020202020204" pitchFamily="34" charset="0"/>
              </a:rPr>
              <a:t>בסיסי</a:t>
            </a:r>
            <a:endParaRPr lang="he-IL" sz="1400" b="1" dirty="0">
              <a:latin typeface="Arial" panose="020B0604020202020204" pitchFamily="34" charset="0"/>
              <a:cs typeface="Arial" panose="020B0604020202020204" pitchFamily="34" charset="0"/>
            </a:endParaRPr>
          </a:p>
        </p:txBody>
      </p:sp>
      <p:sp>
        <p:nvSpPr>
          <p:cNvPr id="12" name="TextBox 11"/>
          <p:cNvSpPr txBox="1"/>
          <p:nvPr/>
        </p:nvSpPr>
        <p:spPr>
          <a:xfrm>
            <a:off x="7920738" y="2119187"/>
            <a:ext cx="789353"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מתקדם</a:t>
            </a:r>
            <a:endParaRPr lang="he-IL" sz="1400" b="1" dirty="0">
              <a:latin typeface="Arial" panose="020B0604020202020204" pitchFamily="34" charset="0"/>
              <a:cs typeface="Arial" panose="020B0604020202020204" pitchFamily="34" charset="0"/>
            </a:endParaRPr>
          </a:p>
        </p:txBody>
      </p:sp>
      <p:cxnSp>
        <p:nvCxnSpPr>
          <p:cNvPr id="14" name="מחבר חץ ישר 13"/>
          <p:cNvCxnSpPr/>
          <p:nvPr/>
        </p:nvCxnSpPr>
        <p:spPr>
          <a:xfrm flipV="1">
            <a:off x="11121881" y="2084551"/>
            <a:ext cx="237296" cy="188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V="1">
            <a:off x="10148539" y="2081694"/>
            <a:ext cx="257310" cy="1776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V="1">
            <a:off x="8780986" y="2056218"/>
            <a:ext cx="369413" cy="1956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מלבן 22"/>
          <p:cNvSpPr/>
          <p:nvPr/>
        </p:nvSpPr>
        <p:spPr>
          <a:xfrm>
            <a:off x="10619241" y="2149781"/>
            <a:ext cx="456840" cy="2817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9484246" y="2177842"/>
            <a:ext cx="607859" cy="2482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7948034" y="2149781"/>
            <a:ext cx="789353" cy="2817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a:off x="8883880" y="851567"/>
            <a:ext cx="3145413" cy="369332"/>
          </a:xfrm>
          <a:prstGeom prst="rect">
            <a:avLst/>
          </a:prstGeom>
        </p:spPr>
        <p:txBody>
          <a:bodyPr wrap="none">
            <a:spAutoFit/>
          </a:bodyPr>
          <a:lstStyle/>
          <a:p>
            <a:r>
              <a:rPr lang="he-IL" altLang="he-IL" b="1" dirty="0">
                <a:latin typeface="Arial" panose="020B0604020202020204" pitchFamily="34" charset="0"/>
                <a:cs typeface="Arial" panose="020B0604020202020204" pitchFamily="34" charset="0"/>
              </a:rPr>
              <a:t>קיימות 3 שיטות חיפוש עיקריות:</a:t>
            </a:r>
          </a:p>
        </p:txBody>
      </p:sp>
    </p:spTree>
    <p:extLst>
      <p:ext uri="{BB962C8B-B14F-4D97-AF65-F5344CB8AC3E}">
        <p14:creationId xmlns:p14="http://schemas.microsoft.com/office/powerpoint/2010/main" val="149904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744110"/>
          </a:xfrm>
        </p:spPr>
        <p:txBody>
          <a:bodyPr>
            <a:normAutofit/>
          </a:bodyPr>
          <a:lstStyle/>
          <a:p>
            <a:r>
              <a:rPr lang="he-IL" sz="4000" b="1" dirty="0" smtClean="0">
                <a:latin typeface="Arial" panose="020B0604020202020204" pitchFamily="34" charset="0"/>
                <a:cs typeface="Arial" panose="020B0604020202020204" pitchFamily="34" charset="0"/>
              </a:rPr>
              <a:t>חיפוש מהיר</a:t>
            </a:r>
            <a:endParaRPr lang="he-IL" sz="4000" b="1" dirty="0">
              <a:latin typeface="Arial" panose="020B0604020202020204" pitchFamily="34" charset="0"/>
              <a:cs typeface="Arial" panose="020B0604020202020204" pitchFamily="34" charset="0"/>
            </a:endParaRPr>
          </a:p>
        </p:txBody>
      </p:sp>
      <p:pic>
        <p:nvPicPr>
          <p:cNvPr id="7" name="מציין מיקום תוכן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3729" y="1825625"/>
            <a:ext cx="9553055" cy="4351338"/>
          </a:xfrm>
        </p:spPr>
      </p:pic>
      <p:sp>
        <p:nvSpPr>
          <p:cNvPr id="3" name="TextBox 2"/>
          <p:cNvSpPr txBox="1"/>
          <p:nvPr/>
        </p:nvSpPr>
        <p:spPr>
          <a:xfrm>
            <a:off x="4355869" y="1209876"/>
            <a:ext cx="6891251" cy="646331"/>
          </a:xfrm>
          <a:prstGeom prst="rect">
            <a:avLst/>
          </a:prstGeom>
          <a:noFill/>
        </p:spPr>
        <p:txBody>
          <a:bodyPr wrap="square" rtlCol="1">
            <a:spAutoFit/>
          </a:bodyPr>
          <a:lstStyle/>
          <a:p>
            <a:r>
              <a:rPr lang="he-IL" b="1" dirty="0" smtClean="0">
                <a:latin typeface="Arial" panose="020B0604020202020204" pitchFamily="34" charset="0"/>
                <a:cs typeface="Arial" panose="020B0604020202020204" pitchFamily="34" charset="0"/>
              </a:rPr>
              <a:t>בחיפוש מהיר מקבלים תוצאות מכל השדות האפשריים עם המילה שהוזנה (כותר, מחבר, תקציר וכדומה).</a:t>
            </a:r>
            <a:endParaRPr lang="he-IL" b="1" dirty="0">
              <a:latin typeface="Arial" panose="020B0604020202020204" pitchFamily="34" charset="0"/>
              <a:cs typeface="Arial" panose="020B0604020202020204" pitchFamily="34" charset="0"/>
            </a:endParaRPr>
          </a:p>
        </p:txBody>
      </p:sp>
      <p:sp>
        <p:nvSpPr>
          <p:cNvPr id="5" name="TextBox 4"/>
          <p:cNvSpPr txBox="1"/>
          <p:nvPr/>
        </p:nvSpPr>
        <p:spPr>
          <a:xfrm>
            <a:off x="6779028" y="5025145"/>
            <a:ext cx="2044931" cy="307777"/>
          </a:xfrm>
          <a:prstGeom prst="rect">
            <a:avLst/>
          </a:prstGeom>
          <a:noFill/>
        </p:spPr>
        <p:txBody>
          <a:bodyPr wrap="square" rtlCol="1">
            <a:spAutoFit/>
          </a:bodyPr>
          <a:lstStyle/>
          <a:p>
            <a:r>
              <a:rPr lang="he-IL" sz="1400" dirty="0" smtClean="0"/>
              <a:t>בחירת ערך/מילה</a:t>
            </a:r>
            <a:endParaRPr lang="he-IL" sz="1400" dirty="0"/>
          </a:p>
        </p:txBody>
      </p:sp>
      <p:sp>
        <p:nvSpPr>
          <p:cNvPr id="6" name="מלבן 5"/>
          <p:cNvSpPr/>
          <p:nvPr/>
        </p:nvSpPr>
        <p:spPr>
          <a:xfrm>
            <a:off x="7396962" y="5025144"/>
            <a:ext cx="1426997" cy="3077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p:cNvCxnSpPr/>
          <p:nvPr/>
        </p:nvCxnSpPr>
        <p:spPr>
          <a:xfrm flipH="1" flipV="1">
            <a:off x="8287788" y="4200452"/>
            <a:ext cx="24939" cy="7549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70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6964" y="215497"/>
            <a:ext cx="10515600" cy="657340"/>
          </a:xfrm>
        </p:spPr>
        <p:txBody>
          <a:bodyPr>
            <a:normAutofit/>
          </a:bodyPr>
          <a:lstStyle/>
          <a:p>
            <a:r>
              <a:rPr lang="he-IL" sz="4000" b="1" dirty="0">
                <a:latin typeface="Arial" panose="020B0604020202020204" pitchFamily="34" charset="0"/>
                <a:cs typeface="Arial" panose="020B0604020202020204" pitchFamily="34" charset="0"/>
              </a:rPr>
              <a:t>חיפוש מהיר</a:t>
            </a:r>
          </a:p>
        </p:txBody>
      </p:sp>
      <p:sp>
        <p:nvSpPr>
          <p:cNvPr id="5" name="TextBox 4"/>
          <p:cNvSpPr txBox="1"/>
          <p:nvPr/>
        </p:nvSpPr>
        <p:spPr>
          <a:xfrm>
            <a:off x="5609706" y="908750"/>
            <a:ext cx="6242858" cy="369332"/>
          </a:xfrm>
          <a:prstGeom prst="rect">
            <a:avLst/>
          </a:prstGeom>
          <a:noFill/>
        </p:spPr>
        <p:txBody>
          <a:bodyPr wrap="square" rtlCol="1">
            <a:spAutoFit/>
          </a:bodyPr>
          <a:lstStyle/>
          <a:p>
            <a:r>
              <a:rPr lang="he-IL" b="1" dirty="0" smtClean="0">
                <a:latin typeface="Arial" panose="020B0604020202020204" pitchFamily="34" charset="0"/>
                <a:cs typeface="Arial" panose="020B0604020202020204" pitchFamily="34" charset="0"/>
              </a:rPr>
              <a:t>לדוגמא, בהזנת המילה "חיים", תוצאות החיפוש יעלו בשלל צורות:</a:t>
            </a:r>
            <a:endParaRPr lang="he-IL" b="1" dirty="0">
              <a:latin typeface="Arial" panose="020B0604020202020204" pitchFamily="34" charset="0"/>
              <a:cs typeface="Arial" panose="020B0604020202020204" pitchFamily="34" charset="0"/>
            </a:endParaRPr>
          </a:p>
        </p:txBody>
      </p:sp>
      <p:sp>
        <p:nvSpPr>
          <p:cNvPr id="6" name="מלבן 5"/>
          <p:cNvSpPr/>
          <p:nvPr/>
        </p:nvSpPr>
        <p:spPr>
          <a:xfrm>
            <a:off x="5076918" y="875987"/>
            <a:ext cx="6724997" cy="390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מציין מיקום תוכן 8"/>
          <p:cNvPicPr>
            <a:picLocks noGrp="1" noChangeAspect="1"/>
          </p:cNvPicPr>
          <p:nvPr>
            <p:ph idx="1"/>
          </p:nvPr>
        </p:nvPicPr>
        <p:blipFill rotWithShape="1">
          <a:blip r:embed="rId2">
            <a:extLst>
              <a:ext uri="{28A0092B-C50C-407E-A947-70E740481C1C}">
                <a14:useLocalDpi xmlns:a14="http://schemas.microsoft.com/office/drawing/2010/main" val="0"/>
              </a:ext>
            </a:extLst>
          </a:blip>
          <a:srcRect b="36002"/>
          <a:stretch/>
        </p:blipFill>
        <p:spPr>
          <a:xfrm>
            <a:off x="784939" y="1400910"/>
            <a:ext cx="5809825" cy="785338"/>
          </a:xfrm>
        </p:spPr>
      </p:pic>
      <p:cxnSp>
        <p:nvCxnSpPr>
          <p:cNvPr id="11" name="מחבר ישר 10"/>
          <p:cNvCxnSpPr/>
          <p:nvPr/>
        </p:nvCxnSpPr>
        <p:spPr>
          <a:xfrm>
            <a:off x="3822101" y="1754174"/>
            <a:ext cx="30757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55605" y="1453517"/>
            <a:ext cx="3856333"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חומרים עם הערך מתורגם לאנגלית</a:t>
            </a:r>
            <a:endParaRPr lang="he-IL" sz="1400" b="1" dirty="0">
              <a:latin typeface="Arial" panose="020B0604020202020204" pitchFamily="34" charset="0"/>
              <a:cs typeface="Arial" panose="020B0604020202020204" pitchFamily="34" charset="0"/>
            </a:endParaRPr>
          </a:p>
        </p:txBody>
      </p:sp>
      <p:pic>
        <p:nvPicPr>
          <p:cNvPr id="16" name="תמונה 15"/>
          <p:cNvPicPr>
            <a:picLocks noChangeAspect="1"/>
          </p:cNvPicPr>
          <p:nvPr/>
        </p:nvPicPr>
        <p:blipFill>
          <a:blip r:embed="rId3"/>
          <a:stretch>
            <a:fillRect/>
          </a:stretch>
        </p:blipFill>
        <p:spPr>
          <a:xfrm>
            <a:off x="1638255" y="2344727"/>
            <a:ext cx="4982832" cy="1437526"/>
          </a:xfrm>
          <a:prstGeom prst="rect">
            <a:avLst/>
          </a:prstGeom>
        </p:spPr>
      </p:pic>
      <p:cxnSp>
        <p:nvCxnSpPr>
          <p:cNvPr id="18" name="מחבר ישר 17"/>
          <p:cNvCxnSpPr/>
          <p:nvPr/>
        </p:nvCxnSpPr>
        <p:spPr>
          <a:xfrm>
            <a:off x="2884516" y="2655712"/>
            <a:ext cx="395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מלבן 18"/>
          <p:cNvSpPr/>
          <p:nvPr/>
        </p:nvSpPr>
        <p:spPr>
          <a:xfrm>
            <a:off x="8139137" y="2426795"/>
            <a:ext cx="3672801" cy="307777"/>
          </a:xfrm>
          <a:prstGeom prst="rect">
            <a:avLst/>
          </a:prstGeom>
        </p:spPr>
        <p:txBody>
          <a:bodyPr wrap="none">
            <a:spAutoFit/>
          </a:bodyPr>
          <a:lstStyle/>
          <a:p>
            <a:r>
              <a:rPr lang="he-IL" altLang="he-IL" sz="1400" b="1" dirty="0"/>
              <a:t>חומרים עם השורש של המילה המוזנת ("</a:t>
            </a:r>
            <a:r>
              <a:rPr lang="he-IL" altLang="he-IL" sz="1400" b="1" dirty="0" smtClean="0"/>
              <a:t>חייהם")</a:t>
            </a:r>
            <a:endParaRPr lang="he-IL" altLang="he-IL" sz="1400" b="1" dirty="0"/>
          </a:p>
        </p:txBody>
      </p:sp>
      <p:pic>
        <p:nvPicPr>
          <p:cNvPr id="20" name="תמונה 19"/>
          <p:cNvPicPr>
            <a:picLocks noChangeAspect="1"/>
          </p:cNvPicPr>
          <p:nvPr/>
        </p:nvPicPr>
        <p:blipFill rotWithShape="1">
          <a:blip r:embed="rId4"/>
          <a:srcRect b="29112"/>
          <a:stretch/>
        </p:blipFill>
        <p:spPr>
          <a:xfrm>
            <a:off x="671369" y="3906080"/>
            <a:ext cx="6609033" cy="1129976"/>
          </a:xfrm>
          <a:prstGeom prst="rect">
            <a:avLst/>
          </a:prstGeom>
        </p:spPr>
      </p:pic>
      <p:sp>
        <p:nvSpPr>
          <p:cNvPr id="21" name="מלבן 20"/>
          <p:cNvSpPr/>
          <p:nvPr/>
        </p:nvSpPr>
        <p:spPr>
          <a:xfrm>
            <a:off x="8997942" y="3957761"/>
            <a:ext cx="2803973" cy="307777"/>
          </a:xfrm>
          <a:prstGeom prst="rect">
            <a:avLst/>
          </a:prstGeom>
        </p:spPr>
        <p:txBody>
          <a:bodyPr wrap="none">
            <a:spAutoFit/>
          </a:bodyPr>
          <a:lstStyle/>
          <a:p>
            <a:pPr lvl="0" fontAlgn="base">
              <a:spcBef>
                <a:spcPct val="50000"/>
              </a:spcBef>
              <a:spcAft>
                <a:spcPct val="0"/>
              </a:spcAft>
            </a:pPr>
            <a:r>
              <a:rPr lang="he-IL" altLang="he-IL" sz="1400" b="1" dirty="0">
                <a:latin typeface="Arial" panose="020B0604020202020204" pitchFamily="34" charset="0"/>
                <a:cs typeface="Arial" panose="020B0604020202020204" pitchFamily="34" charset="0"/>
              </a:rPr>
              <a:t>חומרים עם המילה המקורית בכותרת</a:t>
            </a:r>
          </a:p>
        </p:txBody>
      </p:sp>
      <p:cxnSp>
        <p:nvCxnSpPr>
          <p:cNvPr id="23" name="מחבר ישר 22"/>
          <p:cNvCxnSpPr/>
          <p:nvPr/>
        </p:nvCxnSpPr>
        <p:spPr>
          <a:xfrm>
            <a:off x="1365283" y="4248358"/>
            <a:ext cx="2327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תמונה 24"/>
          <p:cNvPicPr>
            <a:picLocks noChangeAspect="1"/>
          </p:cNvPicPr>
          <p:nvPr/>
        </p:nvPicPr>
        <p:blipFill>
          <a:blip r:embed="rId5"/>
          <a:stretch>
            <a:fillRect/>
          </a:stretch>
        </p:blipFill>
        <p:spPr>
          <a:xfrm>
            <a:off x="671369" y="5283711"/>
            <a:ext cx="6383911" cy="1505430"/>
          </a:xfrm>
          <a:prstGeom prst="rect">
            <a:avLst/>
          </a:prstGeom>
        </p:spPr>
      </p:pic>
      <p:sp>
        <p:nvSpPr>
          <p:cNvPr id="26" name="מלבן 25"/>
          <p:cNvSpPr/>
          <p:nvPr/>
        </p:nvSpPr>
        <p:spPr>
          <a:xfrm>
            <a:off x="7863973" y="5267328"/>
            <a:ext cx="3988591" cy="307777"/>
          </a:xfrm>
          <a:prstGeom prst="rect">
            <a:avLst/>
          </a:prstGeom>
        </p:spPr>
        <p:txBody>
          <a:bodyPr wrap="none">
            <a:spAutoFit/>
          </a:bodyPr>
          <a:lstStyle/>
          <a:p>
            <a:pPr lvl="0" fontAlgn="base">
              <a:spcBef>
                <a:spcPct val="50000"/>
              </a:spcBef>
              <a:spcAft>
                <a:spcPct val="0"/>
              </a:spcAft>
            </a:pPr>
            <a:r>
              <a:rPr lang="he-IL" altLang="he-IL" sz="1400" b="1" dirty="0">
                <a:solidFill>
                  <a:prstClr val="black"/>
                </a:solidFill>
                <a:latin typeface="Arial" panose="020B0604020202020204" pitchFamily="34" charset="0"/>
                <a:cs typeface="Arial" panose="020B0604020202020204" pitchFamily="34" charset="0"/>
              </a:rPr>
              <a:t>חומרים שבשם המחבר שלהם מופיעה המילה שהוזנה</a:t>
            </a:r>
          </a:p>
        </p:txBody>
      </p:sp>
      <p:cxnSp>
        <p:nvCxnSpPr>
          <p:cNvPr id="28" name="מחבר ישר 27"/>
          <p:cNvCxnSpPr/>
          <p:nvPr/>
        </p:nvCxnSpPr>
        <p:spPr>
          <a:xfrm>
            <a:off x="5145578" y="5960225"/>
            <a:ext cx="249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08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11531" y="99118"/>
            <a:ext cx="10515600" cy="782031"/>
          </a:xfrm>
        </p:spPr>
        <p:txBody>
          <a:bodyPr>
            <a:normAutofit/>
          </a:bodyPr>
          <a:lstStyle/>
          <a:p>
            <a:r>
              <a:rPr lang="he-IL" sz="4000" b="1" dirty="0">
                <a:latin typeface="Arial" panose="020B0604020202020204" pitchFamily="34" charset="0"/>
                <a:cs typeface="Arial" panose="020B0604020202020204" pitchFamily="34" charset="0"/>
              </a:rPr>
              <a:t>חיפוש מהיר- טיפים</a:t>
            </a:r>
            <a:endParaRPr lang="he-IL" sz="4000"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1453342" y="952787"/>
            <a:ext cx="10515600" cy="5556077"/>
          </a:xfrm>
        </p:spPr>
        <p:txBody>
          <a:bodyPr/>
          <a:lstStyle/>
          <a:p>
            <a:pPr marL="0" indent="0">
              <a:buNone/>
            </a:pPr>
            <a:r>
              <a:rPr lang="he-IL" altLang="he-IL" sz="1800" b="1" dirty="0">
                <a:latin typeface="Arial" panose="020B0604020202020204" pitchFamily="34" charset="0"/>
                <a:cs typeface="Arial" panose="020B0604020202020204" pitchFamily="34" charset="0"/>
              </a:rPr>
              <a:t>פקודות שעוזרות לצמצם או להרחיב חיפוש הן "וגם"/ "או".</a:t>
            </a:r>
          </a:p>
          <a:p>
            <a:pPr marL="0" indent="0">
              <a:buNone/>
            </a:pPr>
            <a:r>
              <a:rPr lang="he-IL" altLang="he-IL" sz="1800" b="1" dirty="0">
                <a:latin typeface="Arial" panose="020B0604020202020204" pitchFamily="34" charset="0"/>
                <a:cs typeface="Arial" panose="020B0604020202020204" pitchFamily="34" charset="0"/>
              </a:rPr>
              <a:t>בפקודה "וגם" משתמשים כשרוצים </a:t>
            </a:r>
            <a:r>
              <a:rPr lang="he-IL" altLang="he-IL" sz="1800" b="1" u="sng" dirty="0">
                <a:latin typeface="Arial" panose="020B0604020202020204" pitchFamily="34" charset="0"/>
                <a:cs typeface="Arial" panose="020B0604020202020204" pitchFamily="34" charset="0"/>
              </a:rPr>
              <a:t>לצמצם</a:t>
            </a:r>
            <a:r>
              <a:rPr lang="he-IL" altLang="he-IL" sz="1800" b="1" dirty="0">
                <a:latin typeface="Arial" panose="020B0604020202020204" pitchFamily="34" charset="0"/>
                <a:cs typeface="Arial" panose="020B0604020202020204" pitchFamily="34" charset="0"/>
              </a:rPr>
              <a:t> את החיפוש ולקבל תוצאות שחובה שיהיו בהן את כל המילים שנזין. </a:t>
            </a:r>
          </a:p>
          <a:p>
            <a:pPr marL="0" indent="0">
              <a:buNone/>
            </a:pPr>
            <a:r>
              <a:rPr lang="he-IL" altLang="he-IL" sz="1800" b="1" dirty="0">
                <a:latin typeface="Arial" panose="020B0604020202020204" pitchFamily="34" charset="0"/>
                <a:cs typeface="Arial" panose="020B0604020202020204" pitchFamily="34" charset="0"/>
              </a:rPr>
              <a:t>לדוגמא, אם אנחנו רוצים לחפש חומר על סוכרת אבל רק בקרב מבוגרים, נכתוב בחיפוש "סוכרת וגם מבוגרים". החיפוש לא יציף תוצאות שיש בהן רק אחת מהמילים (!). לדוגמא, מאמר על סוכרת בקרב נוער לא יופיע בתוצאות החיפוש. </a:t>
            </a:r>
            <a:endParaRPr lang="he-IL" altLang="he-IL" sz="1800" b="1" u="sng" dirty="0">
              <a:latin typeface="Arial" panose="020B0604020202020204" pitchFamily="34" charset="0"/>
              <a:cs typeface="Arial" panose="020B0604020202020204" pitchFamily="34" charset="0"/>
            </a:endParaRPr>
          </a:p>
          <a:p>
            <a:pPr marL="0" indent="0">
              <a:buNone/>
            </a:pPr>
            <a:endParaRPr lang="he-IL" dirty="0" smtClean="0"/>
          </a:p>
          <a:p>
            <a:pPr marL="0" indent="0">
              <a:buNone/>
            </a:pPr>
            <a:endParaRPr lang="he-IL" dirty="0"/>
          </a:p>
          <a:p>
            <a:pPr marL="0" indent="0">
              <a:buNone/>
            </a:pPr>
            <a:endParaRPr lang="he-IL" dirty="0"/>
          </a:p>
        </p:txBody>
      </p:sp>
      <p:sp>
        <p:nvSpPr>
          <p:cNvPr id="4" name="אליפסה 3"/>
          <p:cNvSpPr/>
          <p:nvPr/>
        </p:nvSpPr>
        <p:spPr>
          <a:xfrm>
            <a:off x="7506393" y="2527069"/>
            <a:ext cx="2136371"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5644342" y="2527069"/>
            <a:ext cx="2302625" cy="4571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מחבר חץ ישר 6"/>
          <p:cNvCxnSpPr/>
          <p:nvPr/>
        </p:nvCxnSpPr>
        <p:spPr>
          <a:xfrm>
            <a:off x="7716939" y="2823253"/>
            <a:ext cx="8313" cy="3574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80959" y="2601779"/>
            <a:ext cx="1205345"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סוכרת</a:t>
            </a:r>
            <a:endParaRPr lang="he-IL" sz="1400" b="1" dirty="0">
              <a:latin typeface="Arial" panose="020B0604020202020204" pitchFamily="34" charset="0"/>
              <a:cs typeface="Arial" panose="020B0604020202020204" pitchFamily="34" charset="0"/>
            </a:endParaRPr>
          </a:p>
        </p:txBody>
      </p:sp>
      <p:sp>
        <p:nvSpPr>
          <p:cNvPr id="11" name="TextBox 10"/>
          <p:cNvSpPr txBox="1"/>
          <p:nvPr/>
        </p:nvSpPr>
        <p:spPr>
          <a:xfrm>
            <a:off x="6288546" y="2601778"/>
            <a:ext cx="784189" cy="307777"/>
          </a:xfrm>
          <a:prstGeom prst="rect">
            <a:avLst/>
          </a:prstGeom>
          <a:noFill/>
        </p:spPr>
        <p:txBody>
          <a:bodyPr wrap="none" rtlCol="1">
            <a:spAutoFit/>
          </a:bodyPr>
          <a:lstStyle/>
          <a:p>
            <a:r>
              <a:rPr lang="he-IL" sz="1400" b="1" dirty="0" smtClean="0">
                <a:latin typeface="Arial" panose="020B0604020202020204" pitchFamily="34" charset="0"/>
                <a:cs typeface="Arial" panose="020B0604020202020204" pitchFamily="34" charset="0"/>
              </a:rPr>
              <a:t>מבוגרים</a:t>
            </a:r>
            <a:endParaRPr lang="he-IL" sz="1400" b="1" dirty="0">
              <a:latin typeface="Arial" panose="020B0604020202020204" pitchFamily="34" charset="0"/>
              <a:cs typeface="Arial" panose="020B0604020202020204" pitchFamily="34" charset="0"/>
            </a:endParaRPr>
          </a:p>
        </p:txBody>
      </p:sp>
      <p:sp>
        <p:nvSpPr>
          <p:cNvPr id="12" name="TextBox 11"/>
          <p:cNvSpPr txBox="1"/>
          <p:nvPr/>
        </p:nvSpPr>
        <p:spPr>
          <a:xfrm>
            <a:off x="6882937" y="3255414"/>
            <a:ext cx="1596043"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תוצאות חיפוש</a:t>
            </a:r>
            <a:endParaRPr lang="he-IL" sz="1400" b="1" dirty="0">
              <a:latin typeface="Arial" panose="020B0604020202020204" pitchFamily="34" charset="0"/>
              <a:cs typeface="Arial" panose="020B0604020202020204" pitchFamily="34" charset="0"/>
            </a:endParaRPr>
          </a:p>
        </p:txBody>
      </p:sp>
      <p:sp>
        <p:nvSpPr>
          <p:cNvPr id="13" name="מלבן 12"/>
          <p:cNvSpPr/>
          <p:nvPr/>
        </p:nvSpPr>
        <p:spPr>
          <a:xfrm>
            <a:off x="947650" y="3620635"/>
            <a:ext cx="10906298" cy="1338828"/>
          </a:xfrm>
          <a:prstGeom prst="rect">
            <a:avLst/>
          </a:prstGeom>
        </p:spPr>
        <p:txBody>
          <a:bodyPr wrap="square">
            <a:spAutoFit/>
          </a:bodyPr>
          <a:lstStyle/>
          <a:p>
            <a:pPr lvl="0" fontAlgn="base">
              <a:spcBef>
                <a:spcPct val="50000"/>
              </a:spcBef>
              <a:spcAft>
                <a:spcPct val="0"/>
              </a:spcAft>
            </a:pPr>
            <a:r>
              <a:rPr lang="he-IL" altLang="he-IL" b="1" dirty="0">
                <a:solidFill>
                  <a:prstClr val="black"/>
                </a:solidFill>
                <a:latin typeface="Comic Sans MS" panose="030F0702030302020204" pitchFamily="66" charset="0"/>
              </a:rPr>
              <a:t>בפקודה "או</a:t>
            </a:r>
            <a:r>
              <a:rPr lang="he-IL" altLang="he-IL" b="1" dirty="0" smtClean="0">
                <a:solidFill>
                  <a:prstClr val="black"/>
                </a:solidFill>
                <a:latin typeface="Comic Sans MS" panose="030F0702030302020204" pitchFamily="66" charset="0"/>
              </a:rPr>
              <a:t>" </a:t>
            </a:r>
            <a:r>
              <a:rPr lang="he-IL" altLang="he-IL" b="1" dirty="0">
                <a:solidFill>
                  <a:prstClr val="black"/>
                </a:solidFill>
                <a:latin typeface="Comic Sans MS" panose="030F0702030302020204" pitchFamily="66" charset="0"/>
              </a:rPr>
              <a:t>משתמשים כשרוצים </a:t>
            </a:r>
            <a:r>
              <a:rPr lang="he-IL" altLang="he-IL" b="1" u="sng" dirty="0">
                <a:solidFill>
                  <a:prstClr val="black"/>
                </a:solidFill>
                <a:latin typeface="Comic Sans MS" panose="030F0702030302020204" pitchFamily="66" charset="0"/>
              </a:rPr>
              <a:t>להרחיב</a:t>
            </a:r>
            <a:r>
              <a:rPr lang="he-IL" altLang="he-IL" b="1" dirty="0">
                <a:solidFill>
                  <a:prstClr val="black"/>
                </a:solidFill>
                <a:latin typeface="Comic Sans MS" panose="030F0702030302020204" pitchFamily="66" charset="0"/>
              </a:rPr>
              <a:t> את החיפוש ולקבל תוצאות שיש בהן לפחות מילה אחת מהמילים שנזין, אך לא חובה </a:t>
            </a:r>
            <a:r>
              <a:rPr lang="he-IL" altLang="he-IL" b="1" dirty="0" smtClean="0">
                <a:solidFill>
                  <a:prstClr val="black"/>
                </a:solidFill>
                <a:latin typeface="Comic Sans MS" panose="030F0702030302020204" pitchFamily="66" charset="0"/>
              </a:rPr>
              <a:t>שכולן </a:t>
            </a:r>
            <a:r>
              <a:rPr lang="he-IL" altLang="he-IL" b="1" dirty="0">
                <a:solidFill>
                  <a:prstClr val="black"/>
                </a:solidFill>
                <a:latin typeface="Comic Sans MS" panose="030F0702030302020204" pitchFamily="66" charset="0"/>
              </a:rPr>
              <a:t>יופיעו.</a:t>
            </a:r>
            <a:endParaRPr lang="he-IL" altLang="he-IL" b="1" u="sng" dirty="0">
              <a:solidFill>
                <a:prstClr val="black"/>
              </a:solidFill>
              <a:latin typeface="Comic Sans MS" panose="030F0702030302020204" pitchFamily="66" charset="0"/>
            </a:endParaRPr>
          </a:p>
          <a:p>
            <a:pPr lvl="0" fontAlgn="base">
              <a:spcBef>
                <a:spcPct val="50000"/>
              </a:spcBef>
              <a:spcAft>
                <a:spcPct val="0"/>
              </a:spcAft>
            </a:pPr>
            <a:r>
              <a:rPr lang="he-IL" altLang="he-IL" b="1" dirty="0" smtClean="0">
                <a:solidFill>
                  <a:prstClr val="black"/>
                </a:solidFill>
                <a:latin typeface="Comic Sans MS" panose="030F0702030302020204" pitchFamily="66" charset="0"/>
              </a:rPr>
              <a:t>לדוגמא,</a:t>
            </a:r>
            <a:r>
              <a:rPr lang="en-US" altLang="he-IL" b="1" dirty="0" smtClean="0">
                <a:solidFill>
                  <a:prstClr val="black"/>
                </a:solidFill>
                <a:latin typeface="Comic Sans MS" panose="030F0702030302020204" pitchFamily="66" charset="0"/>
              </a:rPr>
              <a:t> </a:t>
            </a:r>
            <a:r>
              <a:rPr lang="he-IL" altLang="he-IL" b="1" dirty="0">
                <a:solidFill>
                  <a:prstClr val="black"/>
                </a:solidFill>
                <a:latin typeface="Comic Sans MS" panose="030F0702030302020204" pitchFamily="66" charset="0"/>
              </a:rPr>
              <a:t>אם אנחנו רוצים לקבל את כל המאמרים על קשישים, ניתן להקליד:</a:t>
            </a:r>
            <a:r>
              <a:rPr lang="en-US" altLang="he-IL" b="1" dirty="0">
                <a:solidFill>
                  <a:prstClr val="black"/>
                </a:solidFill>
                <a:latin typeface="Comic Sans MS" panose="030F0702030302020204" pitchFamily="66" charset="0"/>
              </a:rPr>
              <a:t> </a:t>
            </a:r>
            <a:r>
              <a:rPr lang="he-IL" altLang="he-IL" b="1" dirty="0">
                <a:solidFill>
                  <a:prstClr val="black"/>
                </a:solidFill>
                <a:latin typeface="Comic Sans MS" panose="030F0702030302020204" pitchFamily="66" charset="0"/>
              </a:rPr>
              <a:t>"קשישים או זקנים או </a:t>
            </a:r>
            <a:r>
              <a:rPr lang="he-IL" altLang="he-IL" b="1" dirty="0" err="1">
                <a:solidFill>
                  <a:prstClr val="black"/>
                </a:solidFill>
                <a:latin typeface="Comic Sans MS" panose="030F0702030302020204" pitchFamily="66" charset="0"/>
              </a:rPr>
              <a:t>זיקנה</a:t>
            </a:r>
            <a:r>
              <a:rPr lang="he-IL" altLang="he-IL" b="1" dirty="0">
                <a:solidFill>
                  <a:prstClr val="black"/>
                </a:solidFill>
                <a:latin typeface="Comic Sans MS" panose="030F0702030302020204" pitchFamily="66" charset="0"/>
              </a:rPr>
              <a:t> או הזדקנות". תוצאות החיפוש יעלו מאמרים עם לפחות מילה אחת מבין המבחר שכתבנו, וכך נקבל יותר תוצאות שנוכל לבחור מהן. </a:t>
            </a:r>
          </a:p>
        </p:txBody>
      </p:sp>
      <p:sp>
        <p:nvSpPr>
          <p:cNvPr id="14" name="אליפסה 13"/>
          <p:cNvSpPr/>
          <p:nvPr/>
        </p:nvSpPr>
        <p:spPr>
          <a:xfrm>
            <a:off x="8287789" y="5433382"/>
            <a:ext cx="2518756" cy="4769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6118167" y="5433382"/>
            <a:ext cx="2768137" cy="4769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3936107" y="5433382"/>
            <a:ext cx="2655884" cy="4852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p:cNvSpPr/>
          <p:nvPr/>
        </p:nvSpPr>
        <p:spPr>
          <a:xfrm>
            <a:off x="2053244" y="5433382"/>
            <a:ext cx="2574191" cy="4769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8942429" y="5483328"/>
            <a:ext cx="1050146"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קשישים</a:t>
            </a:r>
            <a:endParaRPr lang="he-IL" sz="1400" b="1" dirty="0">
              <a:latin typeface="Arial" panose="020B0604020202020204" pitchFamily="34" charset="0"/>
              <a:cs typeface="Arial" panose="020B0604020202020204" pitchFamily="34" charset="0"/>
            </a:endParaRPr>
          </a:p>
        </p:txBody>
      </p:sp>
      <p:sp>
        <p:nvSpPr>
          <p:cNvPr id="19" name="TextBox 18"/>
          <p:cNvSpPr txBox="1"/>
          <p:nvPr/>
        </p:nvSpPr>
        <p:spPr>
          <a:xfrm>
            <a:off x="6560126" y="5494226"/>
            <a:ext cx="1226128"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זקנים</a:t>
            </a:r>
            <a:endParaRPr lang="he-IL" sz="1400" b="1" dirty="0">
              <a:latin typeface="Arial" panose="020B0604020202020204" pitchFamily="34" charset="0"/>
              <a:cs typeface="Arial" panose="020B0604020202020204" pitchFamily="34" charset="0"/>
            </a:endParaRPr>
          </a:p>
        </p:txBody>
      </p:sp>
      <p:sp>
        <p:nvSpPr>
          <p:cNvPr id="20" name="TextBox 19"/>
          <p:cNvSpPr txBox="1"/>
          <p:nvPr/>
        </p:nvSpPr>
        <p:spPr>
          <a:xfrm>
            <a:off x="4640049" y="5463448"/>
            <a:ext cx="1112873" cy="307777"/>
          </a:xfrm>
          <a:prstGeom prst="rect">
            <a:avLst/>
          </a:prstGeom>
          <a:noFill/>
        </p:spPr>
        <p:txBody>
          <a:bodyPr wrap="square" rtlCol="1">
            <a:spAutoFit/>
          </a:bodyPr>
          <a:lstStyle/>
          <a:p>
            <a:r>
              <a:rPr lang="he-IL" sz="1400" b="1" dirty="0" err="1" smtClean="0">
                <a:latin typeface="Arial" panose="020B0604020202020204" pitchFamily="34" charset="0"/>
                <a:cs typeface="Arial" panose="020B0604020202020204" pitchFamily="34" charset="0"/>
              </a:rPr>
              <a:t>זיקנה</a:t>
            </a:r>
            <a:endParaRPr lang="he-IL" sz="1400" b="1" dirty="0">
              <a:latin typeface="Arial" panose="020B0604020202020204" pitchFamily="34" charset="0"/>
              <a:cs typeface="Arial" panose="020B0604020202020204" pitchFamily="34" charset="0"/>
            </a:endParaRPr>
          </a:p>
        </p:txBody>
      </p:sp>
      <p:sp>
        <p:nvSpPr>
          <p:cNvPr id="21" name="TextBox 20"/>
          <p:cNvSpPr txBox="1"/>
          <p:nvPr/>
        </p:nvSpPr>
        <p:spPr>
          <a:xfrm>
            <a:off x="2539827" y="5464635"/>
            <a:ext cx="1213658" cy="307777"/>
          </a:xfrm>
          <a:prstGeom prst="rect">
            <a:avLst/>
          </a:prstGeom>
          <a:noFill/>
        </p:spPr>
        <p:txBody>
          <a:bodyPr wrap="square" rtlCol="1">
            <a:spAutoFit/>
          </a:bodyPr>
          <a:lstStyle/>
          <a:p>
            <a:r>
              <a:rPr lang="he-IL" sz="1400" b="1" dirty="0" smtClean="0"/>
              <a:t>הזדקנות</a:t>
            </a:r>
            <a:endParaRPr lang="he-IL" sz="1400" b="1" dirty="0"/>
          </a:p>
        </p:txBody>
      </p:sp>
    </p:spTree>
    <p:extLst>
      <p:ext uri="{BB962C8B-B14F-4D97-AF65-F5344CB8AC3E}">
        <p14:creationId xmlns:p14="http://schemas.microsoft.com/office/powerpoint/2010/main" val="21713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latin typeface="Arial" panose="020B0604020202020204" pitchFamily="34" charset="0"/>
                <a:cs typeface="Arial" panose="020B0604020202020204" pitchFamily="34" charset="0"/>
              </a:rPr>
              <a:t>חיפוש מהיר- טיפים</a:t>
            </a:r>
            <a:endParaRPr lang="he-IL" sz="4000"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lstStyle/>
          <a:p>
            <a:pPr marL="0" lvl="0" indent="0" fontAlgn="base">
              <a:lnSpc>
                <a:spcPct val="100000"/>
              </a:lnSpc>
              <a:spcBef>
                <a:spcPct val="50000"/>
              </a:spcBef>
              <a:spcAft>
                <a:spcPct val="0"/>
              </a:spcAft>
              <a:buNone/>
            </a:pPr>
            <a:r>
              <a:rPr lang="he-IL" altLang="he-IL" sz="1800" b="1" u="sng" dirty="0">
                <a:solidFill>
                  <a:prstClr val="black"/>
                </a:solidFill>
                <a:latin typeface="Arial" panose="020B0604020202020204" pitchFamily="34" charset="0"/>
                <a:cs typeface="Arial" panose="020B0604020202020204" pitchFamily="34" charset="0"/>
              </a:rPr>
              <a:t>כאשר רוצים למצוא מילים משורש מסוים, ניתן למצוא אותן באמצעות הוספת כוכבית אחרי השורש הבסיסי.</a:t>
            </a:r>
            <a:r>
              <a:rPr lang="he-IL" altLang="he-IL" sz="1800" b="1" dirty="0">
                <a:solidFill>
                  <a:prstClr val="black"/>
                </a:solidFill>
                <a:latin typeface="Arial" panose="020B0604020202020204" pitchFamily="34" charset="0"/>
                <a:cs typeface="Arial" panose="020B0604020202020204" pitchFamily="34" charset="0"/>
              </a:rPr>
              <a:t> לדוגמא: אם נקיש "חול*" אנחנו יכולים לקבל</a:t>
            </a:r>
            <a:r>
              <a:rPr lang="he-IL" altLang="he-IL" sz="1800" b="1" dirty="0" smtClean="0">
                <a:solidFill>
                  <a:prstClr val="black"/>
                </a:solidFill>
                <a:latin typeface="Arial" panose="020B0604020202020204" pitchFamily="34" charset="0"/>
                <a:cs typeface="Arial" panose="020B0604020202020204" pitchFamily="34" charset="0"/>
              </a:rPr>
              <a:t>:</a:t>
            </a:r>
          </a:p>
          <a:p>
            <a:pPr marL="0" lvl="0" indent="0" fontAlgn="base">
              <a:lnSpc>
                <a:spcPct val="100000"/>
              </a:lnSpc>
              <a:spcBef>
                <a:spcPct val="50000"/>
              </a:spcBef>
              <a:spcAft>
                <a:spcPct val="0"/>
              </a:spcAft>
              <a:buNone/>
            </a:pPr>
            <a:endParaRPr lang="he-IL" altLang="he-IL" sz="1800" b="1" dirty="0">
              <a:solidFill>
                <a:prstClr val="black"/>
              </a:solidFill>
              <a:latin typeface="Arial" panose="020B0604020202020204" pitchFamily="34" charset="0"/>
              <a:cs typeface="Arial" panose="020B0604020202020204" pitchFamily="34" charset="0"/>
            </a:endParaRPr>
          </a:p>
          <a:p>
            <a:pPr>
              <a:buFontTx/>
              <a:buChar char="•"/>
            </a:pPr>
            <a:r>
              <a:rPr lang="he-IL" altLang="he-IL" sz="1800" b="1" dirty="0"/>
              <a:t>חולה</a:t>
            </a:r>
          </a:p>
          <a:p>
            <a:pPr>
              <a:buFontTx/>
              <a:buChar char="•"/>
            </a:pPr>
            <a:r>
              <a:rPr lang="he-IL" altLang="he-IL" sz="1800" b="1" dirty="0"/>
              <a:t>חולים </a:t>
            </a:r>
          </a:p>
          <a:p>
            <a:pPr>
              <a:buFontTx/>
              <a:buChar char="•"/>
            </a:pPr>
            <a:r>
              <a:rPr lang="he-IL" altLang="he-IL" sz="1800" b="1" dirty="0"/>
              <a:t>חולות</a:t>
            </a:r>
          </a:p>
          <a:p>
            <a:pPr>
              <a:buFontTx/>
              <a:buChar char="•"/>
            </a:pPr>
            <a:r>
              <a:rPr lang="he-IL" altLang="he-IL" sz="1800" b="1" dirty="0"/>
              <a:t>חולים</a:t>
            </a:r>
          </a:p>
          <a:p>
            <a:pPr>
              <a:buFontTx/>
              <a:buChar char="•"/>
            </a:pPr>
            <a:r>
              <a:rPr lang="he-IL" altLang="he-IL" sz="1800" b="1" dirty="0"/>
              <a:t>חולי </a:t>
            </a:r>
          </a:p>
          <a:p>
            <a:pPr marL="0" lvl="0" indent="0" fontAlgn="base">
              <a:lnSpc>
                <a:spcPct val="100000"/>
              </a:lnSpc>
              <a:spcBef>
                <a:spcPct val="50000"/>
              </a:spcBef>
              <a:spcAft>
                <a:spcPct val="0"/>
              </a:spcAft>
              <a:buNone/>
            </a:pPr>
            <a:endParaRPr lang="he-IL" altLang="he-IL" sz="1800" b="1" dirty="0">
              <a:solidFill>
                <a:srgbClr val="EEECE1"/>
              </a:solidFill>
              <a:latin typeface="Arial" panose="020B0604020202020204" pitchFamily="34" charset="0"/>
              <a:cs typeface="Arial" panose="020B0604020202020204" pitchFamily="34" charset="0"/>
            </a:endParaRPr>
          </a:p>
          <a:p>
            <a:pPr marL="0" indent="0">
              <a:buNone/>
            </a:pPr>
            <a:r>
              <a:rPr lang="he-IL" altLang="he-IL" sz="1800" b="1" dirty="0"/>
              <a:t>בדרך זו, אנו נקבל יותר פריטים בתוצאות החיפוש שלנו. </a:t>
            </a:r>
          </a:p>
          <a:p>
            <a:pPr marL="0" indent="0">
              <a:buNone/>
            </a:pPr>
            <a:endParaRPr lang="he-IL" dirty="0"/>
          </a:p>
        </p:txBody>
      </p:sp>
    </p:spTree>
    <p:extLst>
      <p:ext uri="{BB962C8B-B14F-4D97-AF65-F5344CB8AC3E}">
        <p14:creationId xmlns:p14="http://schemas.microsoft.com/office/powerpoint/2010/main" val="91886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831908"/>
          </a:xfrm>
        </p:spPr>
        <p:txBody>
          <a:bodyPr>
            <a:normAutofit/>
          </a:bodyPr>
          <a:lstStyle/>
          <a:p>
            <a:r>
              <a:rPr lang="he-IL" sz="4000" b="1" dirty="0">
                <a:solidFill>
                  <a:prstClr val="black"/>
                </a:solidFill>
                <a:latin typeface="Calibri"/>
                <a:cs typeface="Arial" panose="020B0604020202020204" pitchFamily="34" charset="0"/>
              </a:rPr>
              <a:t>חיפוש בסיסי</a:t>
            </a:r>
            <a:endParaRPr lang="he-IL" sz="4000" dirty="0"/>
          </a:p>
        </p:txBody>
      </p:sp>
      <p:sp>
        <p:nvSpPr>
          <p:cNvPr id="4" name="מלבן 3"/>
          <p:cNvSpPr/>
          <p:nvPr/>
        </p:nvSpPr>
        <p:spPr>
          <a:xfrm>
            <a:off x="3156066" y="1177174"/>
            <a:ext cx="8305800" cy="1200329"/>
          </a:xfrm>
          <a:prstGeom prst="rect">
            <a:avLst/>
          </a:prstGeom>
        </p:spPr>
        <p:txBody>
          <a:bodyPr wrap="square">
            <a:spAutoFit/>
          </a:bodyPr>
          <a:lstStyle/>
          <a:p>
            <a:pPr lvl="0" fontAlgn="base">
              <a:spcBef>
                <a:spcPct val="50000"/>
              </a:spcBef>
              <a:spcAft>
                <a:spcPct val="0"/>
              </a:spcAft>
            </a:pPr>
            <a:r>
              <a:rPr lang="he-IL" altLang="he-IL" b="1" dirty="0">
                <a:solidFill>
                  <a:prstClr val="black"/>
                </a:solidFill>
                <a:latin typeface="Arial" panose="020B0604020202020204" pitchFamily="34" charset="0"/>
                <a:cs typeface="Arial" panose="020B0604020202020204" pitchFamily="34" charset="0"/>
              </a:rPr>
              <a:t>החיפוש הבסיסי עוזר להגדיר ולצמצם את תוצאות החיפוש לשדות שאנו מעוניינים בהם. </a:t>
            </a:r>
          </a:p>
          <a:p>
            <a:pPr lvl="0" fontAlgn="base">
              <a:spcBef>
                <a:spcPct val="50000"/>
              </a:spcBef>
              <a:spcAft>
                <a:spcPct val="0"/>
              </a:spcAft>
            </a:pPr>
            <a:r>
              <a:rPr lang="he-IL" altLang="he-IL" b="1" dirty="0">
                <a:solidFill>
                  <a:prstClr val="black"/>
                </a:solidFill>
                <a:latin typeface="Arial" panose="020B0604020202020204" pitchFamily="34" charset="0"/>
                <a:cs typeface="Arial" panose="020B0604020202020204" pitchFamily="34" charset="0"/>
              </a:rPr>
              <a:t>לדוגמא: כשרוצים חומרים עם המילה "חיים" בכותרת, אך לא בשם מחבר. </a:t>
            </a:r>
          </a:p>
          <a:p>
            <a:pPr lvl="0" fontAlgn="base">
              <a:spcBef>
                <a:spcPct val="50000"/>
              </a:spcBef>
              <a:spcAft>
                <a:spcPct val="0"/>
              </a:spcAft>
            </a:pPr>
            <a:r>
              <a:rPr lang="he-IL" altLang="he-IL" b="1" dirty="0">
                <a:solidFill>
                  <a:prstClr val="black"/>
                </a:solidFill>
                <a:latin typeface="Arial" panose="020B0604020202020204" pitchFamily="34" charset="0"/>
                <a:cs typeface="Arial" panose="020B0604020202020204" pitchFamily="34" charset="0"/>
              </a:rPr>
              <a:t>עליך לסמן </a:t>
            </a:r>
            <a:r>
              <a:rPr lang="he-IL" altLang="he-IL" b="1" dirty="0" smtClean="0">
                <a:solidFill>
                  <a:prstClr val="black"/>
                </a:solidFill>
                <a:latin typeface="Arial" panose="020B0604020202020204" pitchFamily="34" charset="0"/>
                <a:cs typeface="Arial" panose="020B0604020202020204" pitchFamily="34" charset="0"/>
              </a:rPr>
              <a:t>ב-</a:t>
            </a:r>
            <a:r>
              <a:rPr lang="en-US" altLang="he-IL" b="1" dirty="0" smtClean="0">
                <a:solidFill>
                  <a:prstClr val="black"/>
                </a:solidFill>
                <a:latin typeface="Arial" panose="020B0604020202020204" pitchFamily="34" charset="0"/>
                <a:cs typeface="Arial" panose="020B0604020202020204" pitchFamily="34" charset="0"/>
              </a:rPr>
              <a:t>V</a:t>
            </a:r>
            <a:r>
              <a:rPr lang="he-IL" altLang="he-IL" b="1" dirty="0" smtClean="0">
                <a:solidFill>
                  <a:prstClr val="black"/>
                </a:solidFill>
                <a:latin typeface="Arial" panose="020B0604020202020204" pitchFamily="34" charset="0"/>
                <a:cs typeface="Arial" panose="020B0604020202020204" pitchFamily="34" charset="0"/>
              </a:rPr>
              <a:t> </a:t>
            </a:r>
            <a:r>
              <a:rPr lang="he-IL" altLang="he-IL" b="1" dirty="0">
                <a:solidFill>
                  <a:prstClr val="black"/>
                </a:solidFill>
                <a:latin typeface="Arial" panose="020B0604020202020204" pitchFamily="34" charset="0"/>
                <a:cs typeface="Arial" panose="020B0604020202020204" pitchFamily="34" charset="0"/>
              </a:rPr>
              <a:t>את השדות עליהם ברצונך לחפש. ניתן לבחור יותר משדה אחד.</a:t>
            </a:r>
            <a:endParaRPr lang="en-US" altLang="he-IL" b="1" dirty="0">
              <a:solidFill>
                <a:prstClr val="black"/>
              </a:solidFill>
              <a:latin typeface="Arial" panose="020B0604020202020204" pitchFamily="34" charset="0"/>
              <a:cs typeface="Arial" panose="020B0604020202020204" pitchFamily="34" charset="0"/>
            </a:endParaRPr>
          </a:p>
        </p:txBody>
      </p:sp>
      <p:pic>
        <p:nvPicPr>
          <p:cNvPr id="20" name="מציין מיקום תוכן 19"/>
          <p:cNvPicPr>
            <a:picLocks noGrp="1" noChangeAspect="1"/>
          </p:cNvPicPr>
          <p:nvPr>
            <p:ph idx="1"/>
          </p:nvPr>
        </p:nvPicPr>
        <p:blipFill>
          <a:blip r:embed="rId2"/>
          <a:stretch>
            <a:fillRect/>
          </a:stretch>
        </p:blipFill>
        <p:spPr>
          <a:xfrm>
            <a:off x="1970117" y="2377503"/>
            <a:ext cx="9850766" cy="4351338"/>
          </a:xfrm>
          <a:prstGeom prst="rect">
            <a:avLst/>
          </a:prstGeom>
        </p:spPr>
      </p:pic>
      <p:sp>
        <p:nvSpPr>
          <p:cNvPr id="10" name="מלבן 9"/>
          <p:cNvSpPr/>
          <p:nvPr/>
        </p:nvSpPr>
        <p:spPr>
          <a:xfrm>
            <a:off x="9166998" y="3620534"/>
            <a:ext cx="1373540" cy="2792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9079622" y="3577832"/>
            <a:ext cx="1529542" cy="307777"/>
          </a:xfrm>
          <a:prstGeom prst="rect">
            <a:avLst/>
          </a:prstGeom>
          <a:noFill/>
        </p:spPr>
        <p:txBody>
          <a:bodyPr wrap="square" rtlCol="1">
            <a:spAutoFit/>
          </a:bodyPr>
          <a:lstStyle/>
          <a:p>
            <a:r>
              <a:rPr lang="he-IL" sz="1400" b="1" dirty="0" smtClean="0">
                <a:latin typeface="Arial" panose="020B0604020202020204" pitchFamily="34" charset="0"/>
                <a:cs typeface="Arial" panose="020B0604020202020204" pitchFamily="34" charset="0"/>
              </a:rPr>
              <a:t>בחירת ערך/מילה</a:t>
            </a:r>
            <a:endParaRPr lang="he-IL" sz="1400" b="1" dirty="0">
              <a:latin typeface="Arial" panose="020B0604020202020204" pitchFamily="34" charset="0"/>
              <a:cs typeface="Arial" panose="020B0604020202020204" pitchFamily="34" charset="0"/>
            </a:endParaRPr>
          </a:p>
        </p:txBody>
      </p:sp>
      <p:cxnSp>
        <p:nvCxnSpPr>
          <p:cNvPr id="9" name="מחבר חץ ישר 8"/>
          <p:cNvCxnSpPr/>
          <p:nvPr/>
        </p:nvCxnSpPr>
        <p:spPr>
          <a:xfrm flipH="1">
            <a:off x="8653549" y="3823855"/>
            <a:ext cx="5134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מלבן 12"/>
          <p:cNvSpPr/>
          <p:nvPr/>
        </p:nvSpPr>
        <p:spPr>
          <a:xfrm>
            <a:off x="8713707" y="5004324"/>
            <a:ext cx="1722859" cy="7916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8713707" y="5057280"/>
            <a:ext cx="1722859" cy="738664"/>
          </a:xfrm>
          <a:prstGeom prst="rect">
            <a:avLst/>
          </a:prstGeom>
        </p:spPr>
        <p:txBody>
          <a:bodyPr wrap="square">
            <a:spAutoFit/>
          </a:bodyPr>
          <a:lstStyle/>
          <a:p>
            <a:r>
              <a:rPr lang="he-IL" altLang="he-IL" sz="1400" b="1" dirty="0">
                <a:latin typeface="Arial" panose="020B0604020202020204" pitchFamily="34" charset="0"/>
                <a:cs typeface="Arial" panose="020B0604020202020204" pitchFamily="34" charset="0"/>
              </a:rPr>
              <a:t>בחירת שדה-כותר </a:t>
            </a:r>
            <a:r>
              <a:rPr lang="he-IL" altLang="he-IL" sz="1400" b="1" dirty="0" smtClean="0">
                <a:latin typeface="Arial" panose="020B0604020202020204" pitchFamily="34" charset="0"/>
                <a:cs typeface="Arial" panose="020B0604020202020204" pitchFamily="34" charset="0"/>
              </a:rPr>
              <a:t>ו/או </a:t>
            </a:r>
            <a:r>
              <a:rPr lang="he-IL" altLang="he-IL" sz="1400" b="1" dirty="0">
                <a:latin typeface="Arial" panose="020B0604020202020204" pitchFamily="34" charset="0"/>
                <a:cs typeface="Arial" panose="020B0604020202020204" pitchFamily="34" charset="0"/>
              </a:rPr>
              <a:t>כל שדה אחר לפי צורך</a:t>
            </a:r>
            <a:endParaRPr lang="en-US" altLang="he-IL" sz="1400" b="1" dirty="0">
              <a:latin typeface="Arial" panose="020B0604020202020204" pitchFamily="34" charset="0"/>
              <a:cs typeface="Arial" panose="020B0604020202020204" pitchFamily="34" charset="0"/>
            </a:endParaRPr>
          </a:p>
        </p:txBody>
      </p:sp>
      <p:cxnSp>
        <p:nvCxnSpPr>
          <p:cNvPr id="15" name="מחבר חץ ישר 14"/>
          <p:cNvCxnSpPr/>
          <p:nvPr/>
        </p:nvCxnSpPr>
        <p:spPr>
          <a:xfrm flipH="1" flipV="1">
            <a:off x="8584107" y="4452142"/>
            <a:ext cx="991030" cy="504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0790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588</Words>
  <Application>Microsoft Office PowerPoint</Application>
  <PresentationFormat>מותאם אישית</PresentationFormat>
  <Paragraphs>78</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Office</vt:lpstr>
      <vt:lpstr>הכניסה לקטלוג מתבצעת דרך אתר המכללה</vt:lpstr>
      <vt:lpstr>מצגת של PowerPoint</vt:lpstr>
      <vt:lpstr>כניסת משתמשים</vt:lpstr>
      <vt:lpstr>חיפוש בקטלוג הספרייה</vt:lpstr>
      <vt:lpstr>חיפוש מהיר</vt:lpstr>
      <vt:lpstr>חיפוש מהיר</vt:lpstr>
      <vt:lpstr>חיפוש מהיר- טיפים</vt:lpstr>
      <vt:lpstr>חיפוש מהיר- טיפים</vt:lpstr>
      <vt:lpstr>חיפוש בסיסי</vt:lpstr>
      <vt:lpstr>חיפוש מתקדם</vt:lpstr>
      <vt:lpstr>תוצאות החיפוש</vt:lpstr>
      <vt:lpstr>חיפוש תדפיס על פי שם/ מס' קורס</vt:lpstr>
      <vt:lpstr>תוצאות חיפוש</vt:lpstr>
      <vt:lpstr>ניהול החשבון האישי בספרייה</vt:lpstr>
      <vt:lpstr>מעקב אחרי השאלות</vt:lpstr>
      <vt:lpstr>הארכת והשאלת ספרים</vt:lpstr>
    </vt:vector>
  </TitlesOfParts>
  <Company>IAC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הכניסה לקטלוג מתבצעת דרך אתר המכללה</dc:title>
  <dc:creator>ספריה</dc:creator>
  <cp:lastModifiedBy>tanya glotser</cp:lastModifiedBy>
  <cp:revision>41</cp:revision>
  <dcterms:created xsi:type="dcterms:W3CDTF">2018-10-18T07:55:22Z</dcterms:created>
  <dcterms:modified xsi:type="dcterms:W3CDTF">2019-03-14T12:44:26Z</dcterms:modified>
</cp:coreProperties>
</file>